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38" r:id="rId1"/>
  </p:sldMasterIdLst>
  <p:notesMasterIdLst>
    <p:notesMasterId r:id="rId75"/>
  </p:notesMasterIdLst>
  <p:sldIdLst>
    <p:sldId id="256" r:id="rId2"/>
    <p:sldId id="3178" r:id="rId3"/>
    <p:sldId id="3120" r:id="rId4"/>
    <p:sldId id="3099" r:id="rId5"/>
    <p:sldId id="303" r:id="rId6"/>
    <p:sldId id="3100" r:id="rId7"/>
    <p:sldId id="3102" r:id="rId8"/>
    <p:sldId id="413" r:id="rId9"/>
    <p:sldId id="414" r:id="rId10"/>
    <p:sldId id="262" r:id="rId11"/>
    <p:sldId id="263" r:id="rId12"/>
    <p:sldId id="264" r:id="rId13"/>
    <p:sldId id="265" r:id="rId14"/>
    <p:sldId id="3105" r:id="rId15"/>
    <p:sldId id="3128" r:id="rId16"/>
    <p:sldId id="419" r:id="rId17"/>
    <p:sldId id="3103" r:id="rId18"/>
    <p:sldId id="423" r:id="rId19"/>
    <p:sldId id="467" r:id="rId20"/>
    <p:sldId id="259" r:id="rId21"/>
    <p:sldId id="468" r:id="rId22"/>
    <p:sldId id="483" r:id="rId23"/>
    <p:sldId id="469" r:id="rId24"/>
    <p:sldId id="470" r:id="rId25"/>
    <p:sldId id="471" r:id="rId26"/>
    <p:sldId id="472" r:id="rId27"/>
    <p:sldId id="482" r:id="rId28"/>
    <p:sldId id="474" r:id="rId29"/>
    <p:sldId id="475" r:id="rId30"/>
    <p:sldId id="476" r:id="rId31"/>
    <p:sldId id="477" r:id="rId32"/>
    <p:sldId id="478" r:id="rId33"/>
    <p:sldId id="479" r:id="rId34"/>
    <p:sldId id="480" r:id="rId35"/>
    <p:sldId id="481" r:id="rId36"/>
    <p:sldId id="3106" r:id="rId37"/>
    <p:sldId id="428" r:id="rId38"/>
    <p:sldId id="3123" r:id="rId39"/>
    <p:sldId id="429" r:id="rId40"/>
    <p:sldId id="3132" r:id="rId41"/>
    <p:sldId id="3122" r:id="rId42"/>
    <p:sldId id="430" r:id="rId43"/>
    <p:sldId id="431" r:id="rId44"/>
    <p:sldId id="3113" r:id="rId45"/>
    <p:sldId id="432" r:id="rId46"/>
    <p:sldId id="433" r:id="rId47"/>
    <p:sldId id="436" r:id="rId48"/>
    <p:sldId id="438" r:id="rId49"/>
    <p:sldId id="450" r:id="rId50"/>
    <p:sldId id="440" r:id="rId51"/>
    <p:sldId id="441" r:id="rId52"/>
    <p:sldId id="442" r:id="rId53"/>
    <p:sldId id="443" r:id="rId54"/>
    <p:sldId id="444" r:id="rId55"/>
    <p:sldId id="445" r:id="rId56"/>
    <p:sldId id="446" r:id="rId57"/>
    <p:sldId id="447" r:id="rId58"/>
    <p:sldId id="3107" r:id="rId59"/>
    <p:sldId id="3108" r:id="rId60"/>
    <p:sldId id="3109" r:id="rId61"/>
    <p:sldId id="3101" r:id="rId62"/>
    <p:sldId id="3140" r:id="rId63"/>
    <p:sldId id="3150" r:id="rId64"/>
    <p:sldId id="3110" r:id="rId65"/>
    <p:sldId id="3121" r:id="rId66"/>
    <p:sldId id="3117" r:id="rId67"/>
    <p:sldId id="3119" r:id="rId68"/>
    <p:sldId id="377" r:id="rId69"/>
    <p:sldId id="3114" r:id="rId70"/>
    <p:sldId id="425" r:id="rId71"/>
    <p:sldId id="426" r:id="rId72"/>
    <p:sldId id="427" r:id="rId73"/>
    <p:sldId id="3135" r:id="rId74"/>
  </p:sldIdLst>
  <p:sldSz cx="9144000" cy="5143500" type="screen16x9"/>
  <p:notesSz cx="6858000" cy="9144000"/>
  <p:embeddedFontLst>
    <p:embeddedFont>
      <p:font typeface="Agency FB" panose="020B0503020202020204" pitchFamily="34" charset="0"/>
      <p:regular r:id="rId76"/>
      <p:bold r:id="rId77"/>
    </p:embeddedFon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Montserrat SemiBold" panose="00000700000000000000" pitchFamily="2" charset="0"/>
      <p:bold r:id="rId84"/>
      <p:boldItalic r:id="rId85"/>
    </p:embeddedFont>
    <p:embeddedFont>
      <p:font typeface="Source Code Pro" panose="020B0509030403020204" pitchFamily="49" charset="0"/>
      <p:regular r:id="rId86"/>
      <p:bold r:id="rId87"/>
      <p:italic r:id="rId88"/>
      <p:boldItalic r:id="rId89"/>
    </p:embeddedFont>
    <p:embeddedFont>
      <p:font typeface="Wingdings 3" panose="05040102010807070707" pitchFamily="18" charset="2"/>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ak Singh Khurana" initials="NSK" lastIdx="3" clrIdx="0">
    <p:extLst>
      <p:ext uri="{19B8F6BF-5375-455C-9EA6-DF929625EA0E}">
        <p15:presenceInfo xmlns:p15="http://schemas.microsoft.com/office/powerpoint/2012/main" userId="0176d427dd8c27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B908A-96C3-4932-9EA0-49BB70F339D0}" v="1" dt="2023-01-19T17:59:20.658"/>
    <p1510:client id="{FB755A27-1772-429A-85C7-6FCB26F370A3}" v="3" dt="2023-01-19T18:30:52.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2" autoAdjust="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1.fntdata"/><Relationship Id="rId84" Type="http://schemas.openxmlformats.org/officeDocument/2006/relationships/font" Target="fonts/font9.fntdata"/><Relationship Id="rId89"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4.fntdata"/><Relationship Id="rId87"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7.fntdata"/><Relationship Id="rId90" Type="http://schemas.openxmlformats.org/officeDocument/2006/relationships/font" Target="fonts/font15.fntdata"/><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a:t>
            </a:fld>
            <a:endParaRPr lang="en-US"/>
          </a:p>
        </p:txBody>
      </p:sp>
    </p:spTree>
    <p:extLst>
      <p:ext uri="{BB962C8B-B14F-4D97-AF65-F5344CB8AC3E}">
        <p14:creationId xmlns:p14="http://schemas.microsoft.com/office/powerpoint/2010/main" val="3704140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12723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ac6fce10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ac6fce10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661441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4528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83897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Netflix access- games access</a:t>
            </a:r>
          </a:p>
        </p:txBody>
      </p:sp>
    </p:spTree>
    <p:extLst>
      <p:ext uri="{BB962C8B-B14F-4D97-AF65-F5344CB8AC3E}">
        <p14:creationId xmlns:p14="http://schemas.microsoft.com/office/powerpoint/2010/main" val="2078910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Netflix access- games access</a:t>
            </a:r>
          </a:p>
        </p:txBody>
      </p:sp>
    </p:spTree>
    <p:extLst>
      <p:ext uri="{BB962C8B-B14F-4D97-AF65-F5344CB8AC3E}">
        <p14:creationId xmlns:p14="http://schemas.microsoft.com/office/powerpoint/2010/main" val="326196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206893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498464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61</a:t>
            </a:fld>
            <a:endParaRPr lang="en-US"/>
          </a:p>
        </p:txBody>
      </p:sp>
    </p:spTree>
    <p:extLst>
      <p:ext uri="{BB962C8B-B14F-4D97-AF65-F5344CB8AC3E}">
        <p14:creationId xmlns:p14="http://schemas.microsoft.com/office/powerpoint/2010/main" val="181651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a:t>
            </a:fld>
            <a:endParaRPr lang="en-US"/>
          </a:p>
        </p:txBody>
      </p:sp>
    </p:spTree>
    <p:extLst>
      <p:ext uri="{BB962C8B-B14F-4D97-AF65-F5344CB8AC3E}">
        <p14:creationId xmlns:p14="http://schemas.microsoft.com/office/powerpoint/2010/main" val="28389894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63</a:t>
            </a:fld>
            <a:endParaRPr lang="en-US"/>
          </a:p>
        </p:txBody>
      </p:sp>
    </p:spTree>
    <p:extLst>
      <p:ext uri="{BB962C8B-B14F-4D97-AF65-F5344CB8AC3E}">
        <p14:creationId xmlns:p14="http://schemas.microsoft.com/office/powerpoint/2010/main" val="3265643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06035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96381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4</a:t>
            </a:fld>
            <a:endParaRPr lang="en-US"/>
          </a:p>
        </p:txBody>
      </p:sp>
    </p:spTree>
    <p:extLst>
      <p:ext uri="{BB962C8B-B14F-4D97-AF65-F5344CB8AC3E}">
        <p14:creationId xmlns:p14="http://schemas.microsoft.com/office/powerpoint/2010/main" val="3419347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4558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6</a:t>
            </a:fld>
            <a:endParaRPr lang="en-US"/>
          </a:p>
        </p:txBody>
      </p:sp>
    </p:spTree>
    <p:extLst>
      <p:ext uri="{BB962C8B-B14F-4D97-AF65-F5344CB8AC3E}">
        <p14:creationId xmlns:p14="http://schemas.microsoft.com/office/powerpoint/2010/main" val="4239633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7</a:t>
            </a:fld>
            <a:endParaRPr lang="en-US"/>
          </a:p>
        </p:txBody>
      </p:sp>
    </p:spTree>
    <p:extLst>
      <p:ext uri="{BB962C8B-B14F-4D97-AF65-F5344CB8AC3E}">
        <p14:creationId xmlns:p14="http://schemas.microsoft.com/office/powerpoint/2010/main" val="2059534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extLst>
      <p:ext uri="{BB962C8B-B14F-4D97-AF65-F5344CB8AC3E}">
        <p14:creationId xmlns:p14="http://schemas.microsoft.com/office/powerpoint/2010/main" val="398669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62928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a:p>
            <a:endParaRPr lang="en-IN" dirty="0"/>
          </a:p>
          <a:p>
            <a:endParaRPr lang="en-IN" dirty="0"/>
          </a:p>
          <a:p>
            <a:r>
              <a:rPr lang="en-IN" dirty="0"/>
              <a:t>https://blog.dashlane.com/view-delete-saved-passwords/</a:t>
            </a:r>
          </a:p>
        </p:txBody>
      </p:sp>
    </p:spTree>
    <p:extLst>
      <p:ext uri="{BB962C8B-B14F-4D97-AF65-F5344CB8AC3E}">
        <p14:creationId xmlns:p14="http://schemas.microsoft.com/office/powerpoint/2010/main" val="317740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F25C-980F-4354-90C1-293B6C03506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9F0F4128-3869-40A5-ADAA-D96570B08AE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3AB54FF-27BF-4C9B-A86D-D28C42B30F57}"/>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E6A4CBBE-9367-465A-A0B6-489878B132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E8713F6-6220-4DC5-AE55-EE921B849E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8899125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3D493-84BC-4EB3-8947-B03E54BADA4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5E9B45-9C66-4C31-A2C2-57167F7E38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CC2AE0-BFFF-42EB-AB67-B3F62F605387}"/>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D41164C1-E03E-4000-B838-8A89C8B72D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9D7738-9860-4D61-AEB5-6CF2D160B9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0745369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44FD4-B7B2-45C7-955D-E52C5404F71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2668BD-0FDD-4F2C-AFD8-01AC0EF5941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AC1030-8934-4E41-94E8-CA02AB62CE36}"/>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97535881-7AF0-4BD5-A0DB-D097D17E99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2FB4B4-994D-4C27-B6A4-BC42F8992E4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14890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19067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72E5-8298-4CDD-B774-37C3A81CB3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EF77D7-9F4A-4F54-AD15-9A4090367E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828B2D-2B59-47BB-9024-587268B2E627}"/>
              </a:ext>
            </a:extLst>
          </p:cNvPr>
          <p:cNvSpPr>
            <a:spLocks noGrp="1"/>
          </p:cNvSpPr>
          <p:nvPr>
            <p:ph type="dt" sz="half" idx="10"/>
          </p:nvPr>
        </p:nvSpPr>
        <p:spPr/>
        <p:txBody>
          <a:bodyPr/>
          <a:lstStyle/>
          <a:p>
            <a:fld id="{16391D32-E275-443A-AE66-26B5A615B3C7}" type="datetimeFigureOut">
              <a:rPr lang="en-US" smtClean="0"/>
              <a:t>1/20/2023</a:t>
            </a:fld>
            <a:endParaRPr lang="en-US"/>
          </a:p>
        </p:txBody>
      </p:sp>
      <p:sp>
        <p:nvSpPr>
          <p:cNvPr id="5" name="Footer Placeholder 4">
            <a:extLst>
              <a:ext uri="{FF2B5EF4-FFF2-40B4-BE49-F238E27FC236}">
                <a16:creationId xmlns:a16="http://schemas.microsoft.com/office/drawing/2014/main" id="{685A197C-3A41-44C4-976A-0F292D71F7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46539E-95BB-47C5-9492-231734336F6D}"/>
              </a:ext>
            </a:extLst>
          </p:cNvPr>
          <p:cNvSpPr>
            <a:spLocks noGrp="1"/>
          </p:cNvSpPr>
          <p:nvPr>
            <p:ph type="sldNum" sz="quarter" idx="12"/>
          </p:nvPr>
        </p:nvSpPr>
        <p:spPr/>
        <p:txBody>
          <a:bodyPr/>
          <a:lstStyle/>
          <a:p>
            <a:fld id="{74843BEF-AC26-4040-B58C-70F130DC9EAD}" type="slidenum">
              <a:rPr lang="en-US" smtClean="0"/>
              <a:t>‹#›</a:t>
            </a:fld>
            <a:endParaRPr lang="en-US"/>
          </a:p>
        </p:txBody>
      </p:sp>
    </p:spTree>
    <p:extLst>
      <p:ext uri="{BB962C8B-B14F-4D97-AF65-F5344CB8AC3E}">
        <p14:creationId xmlns:p14="http://schemas.microsoft.com/office/powerpoint/2010/main" val="428169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6D69F-857F-447E-957A-7C9040F0DC7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1A54FCC-A013-407D-9642-DC3AB4A5443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F9192F-43AE-4A75-9824-E028EECEA76F}"/>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44EDCCED-E73B-41FD-BC4D-809EBFE285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8BC204-1939-4F74-8DA7-05270FC6800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2632238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53BF-47A2-4577-92C6-79E39621624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F18567-6D47-4203-9043-139F08DB2217}"/>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2FB17A2-CA7E-4B0D-AC5D-FCDBB5C4E9C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9DF0AF-1DE1-428B-A319-AB231DE45692}"/>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292BEC6C-030C-4C94-97F1-47381833811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36AF92-028E-4BB3-B07D-DAD89D3F07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672818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AEAE-BE7D-4C09-9ED9-8A788C25E48B}"/>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738B32F-C003-4461-A541-929AF943FD2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2D8BC1A-6763-4210-8939-4FE49CB6594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3AAC51-E44E-4F31-BD52-A54B9AE1FB0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0370FBB-65C7-4004-8BE0-6858E0986EC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968EA5-C8AF-4B0D-AAFD-3EDE048A0376}"/>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8" name="Footer Placeholder 7">
            <a:extLst>
              <a:ext uri="{FF2B5EF4-FFF2-40B4-BE49-F238E27FC236}">
                <a16:creationId xmlns:a16="http://schemas.microsoft.com/office/drawing/2014/main" id="{2E21F0AE-EF58-4154-BBE6-EA1292A1781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D9775D1-3E61-4673-AD66-E46D64CF4F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07667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6956-F807-4EA6-A03D-64F02F49EC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832D66-C31F-4A2F-9B2E-804BA68847FC}"/>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4" name="Footer Placeholder 3">
            <a:extLst>
              <a:ext uri="{FF2B5EF4-FFF2-40B4-BE49-F238E27FC236}">
                <a16:creationId xmlns:a16="http://schemas.microsoft.com/office/drawing/2014/main" id="{EFF3DE7B-9D8B-47BA-9330-676A8FC89B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514755E-C237-4668-878D-E85B7CA863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24734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882208-F776-4343-B610-F581A1E50016}"/>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3" name="Footer Placeholder 2">
            <a:extLst>
              <a:ext uri="{FF2B5EF4-FFF2-40B4-BE49-F238E27FC236}">
                <a16:creationId xmlns:a16="http://schemas.microsoft.com/office/drawing/2014/main" id="{00BD5E1E-B755-406A-BE15-51FC62765BE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69E6023-69B9-4D46-91EC-208669EDA3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3577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DD044-9B85-4C30-B931-339D086CAEF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842EBC4-597F-44AB-939C-7C87F59CB38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EAB786A-EE8F-4D6B-B364-B998D078F5F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41539BE-F631-4A0D-A975-2BFC4D2BAF60}"/>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64CB3647-0506-48DD-A8EB-E6F56DCAA6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6FE453B-95D1-4173-B28C-8E382C6C36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271863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D505-4A24-49FA-A603-9F0FD14149A7}"/>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FF34F2-47DA-46D8-95D2-2298DC66B29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IN"/>
          </a:p>
        </p:txBody>
      </p:sp>
      <p:sp>
        <p:nvSpPr>
          <p:cNvPr id="4" name="Text Placeholder 3">
            <a:extLst>
              <a:ext uri="{FF2B5EF4-FFF2-40B4-BE49-F238E27FC236}">
                <a16:creationId xmlns:a16="http://schemas.microsoft.com/office/drawing/2014/main" id="{F394B434-A873-402E-8AD6-E2A6F7F0FCB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D1C09BD-8FE5-43C5-89CE-0B0E3F5A25D6}"/>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DE8C1ABE-54BE-4EEC-84DC-155797EBBE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0993B04-A7F8-4E5C-9925-9AE4AAB91C5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6734440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ECF93-FC69-4365-A8EA-7E0F4C98EEA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2EF988-1795-438F-83BF-0C9231D7B0DB}"/>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B03966-F4FD-468F-BD7D-550DD9A5FD05}"/>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15D739E0-1A9B-40D2-9DAA-6DFBF943861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F6B6D9A-0360-4655-A0AD-8E331D74F93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209859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1.jp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38.jpeg"/><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39.jpe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e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47.wmf"/><Relationship Id="rId4" Type="http://schemas.openxmlformats.org/officeDocument/2006/relationships/oleObject" Target="../embeddings/oleObject1.bin"/></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50.jpeg"/><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jp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1.jp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53.jpeg"/></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55.sv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57.jpeg"/><Relationship Id="rId4" Type="http://schemas.openxmlformats.org/officeDocument/2006/relationships/image" Target="../media/image56.jpe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jpeg"/></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www.av-comparatives.org/-" TargetMode="External"/><Relationship Id="rId5" Type="http://schemas.openxmlformats.org/officeDocument/2006/relationships/image" Target="../media/image61.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D6693-590E-4537-8816-54C778EACEE5}"/>
              </a:ext>
            </a:extLst>
          </p:cNvPr>
          <p:cNvSpPr/>
          <p:nvPr/>
        </p:nvSpPr>
        <p:spPr>
          <a:xfrm>
            <a:off x="651656" y="283908"/>
            <a:ext cx="4144617" cy="4442792"/>
          </a:xfrm>
          <a:prstGeom prst="rect">
            <a:avLst/>
          </a:prstGeom>
          <a:solidFill>
            <a:srgbClr val="B9C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rgbClr val="303B3F"/>
              </a:solidFill>
            </a:endParaRPr>
          </a:p>
        </p:txBody>
      </p:sp>
      <p:pic>
        <p:nvPicPr>
          <p:cNvPr id="8" name="Picture 7" descr="A picture containing device&#10;&#10;Description automatically generated">
            <a:extLst>
              <a:ext uri="{FF2B5EF4-FFF2-40B4-BE49-F238E27FC236}">
                <a16:creationId xmlns:a16="http://schemas.microsoft.com/office/drawing/2014/main" id="{A14E5F30-ED98-4A40-96FE-E73083C2380A}"/>
              </a:ext>
            </a:extLst>
          </p:cNvPr>
          <p:cNvPicPr>
            <a:picLocks noChangeAspect="1"/>
          </p:cNvPicPr>
          <p:nvPr/>
        </p:nvPicPr>
        <p:blipFill rotWithShape="1">
          <a:blip r:embed="rId2">
            <a:extLst>
              <a:ext uri="{28A0092B-C50C-407E-A947-70E740481C1C}">
                <a14:useLocalDpi xmlns:a14="http://schemas.microsoft.com/office/drawing/2010/main" val="0"/>
              </a:ext>
            </a:extLst>
          </a:blip>
          <a:srcRect l="36618" t="14581" r="36736" b="14234"/>
          <a:stretch/>
        </p:blipFill>
        <p:spPr>
          <a:xfrm>
            <a:off x="8183787" y="143653"/>
            <a:ext cx="883577" cy="898206"/>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1B2E1C8D-504D-BF46-B6D4-62D845F41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90" y="57574"/>
            <a:ext cx="1021132" cy="1021132"/>
          </a:xfrm>
          <a:prstGeom prst="ellipse">
            <a:avLst/>
          </a:prstGeom>
        </p:spPr>
      </p:pic>
      <p:pic>
        <p:nvPicPr>
          <p:cNvPr id="2" name="Picture 1">
            <a:extLst>
              <a:ext uri="{FF2B5EF4-FFF2-40B4-BE49-F238E27FC236}">
                <a16:creationId xmlns:a16="http://schemas.microsoft.com/office/drawing/2014/main" id="{42C76B92-497E-4651-8CD0-6280EB0ECBF6}"/>
              </a:ext>
            </a:extLst>
          </p:cNvPr>
          <p:cNvPicPr>
            <a:picLocks noChangeAspect="1"/>
          </p:cNvPicPr>
          <p:nvPr/>
        </p:nvPicPr>
        <p:blipFill>
          <a:blip r:embed="rId4"/>
          <a:stretch>
            <a:fillRect/>
          </a:stretch>
        </p:blipFill>
        <p:spPr>
          <a:xfrm>
            <a:off x="651656" y="1390044"/>
            <a:ext cx="4144617" cy="3336656"/>
          </a:xfrm>
          <a:prstGeom prst="rect">
            <a:avLst/>
          </a:prstGeom>
        </p:spPr>
      </p:pic>
      <p:sp>
        <p:nvSpPr>
          <p:cNvPr id="5" name="TextBox 4">
            <a:extLst>
              <a:ext uri="{FF2B5EF4-FFF2-40B4-BE49-F238E27FC236}">
                <a16:creationId xmlns:a16="http://schemas.microsoft.com/office/drawing/2014/main" id="{4ED2C0E1-4A11-415A-9DA2-D443BA6CB783}"/>
              </a:ext>
            </a:extLst>
          </p:cNvPr>
          <p:cNvSpPr txBox="1"/>
          <p:nvPr/>
        </p:nvSpPr>
        <p:spPr>
          <a:xfrm>
            <a:off x="5895198" y="3123024"/>
            <a:ext cx="3057525" cy="300082"/>
          </a:xfrm>
          <a:prstGeom prst="rect">
            <a:avLst/>
          </a:prstGeom>
          <a:noFill/>
        </p:spPr>
        <p:txBody>
          <a:bodyPr wrap="square" rtlCol="0">
            <a:spAutoFit/>
          </a:bodyPr>
          <a:lstStyle/>
          <a:p>
            <a:r>
              <a:rPr lang="en-IN" sz="1350" dirty="0"/>
              <a:t> </a:t>
            </a:r>
          </a:p>
        </p:txBody>
      </p:sp>
      <p:pic>
        <p:nvPicPr>
          <p:cNvPr id="12" name="Picture 11">
            <a:extLst>
              <a:ext uri="{FF2B5EF4-FFF2-40B4-BE49-F238E27FC236}">
                <a16:creationId xmlns:a16="http://schemas.microsoft.com/office/drawing/2014/main" id="{579A0E9F-0D70-43A7-8323-155F9640847F}"/>
              </a:ext>
            </a:extLst>
          </p:cNvPr>
          <p:cNvPicPr>
            <a:picLocks noChangeAspect="1"/>
          </p:cNvPicPr>
          <p:nvPr/>
        </p:nvPicPr>
        <p:blipFill>
          <a:blip r:embed="rId5"/>
          <a:stretch>
            <a:fillRect/>
          </a:stretch>
        </p:blipFill>
        <p:spPr>
          <a:xfrm>
            <a:off x="7222931" y="109145"/>
            <a:ext cx="960856" cy="938767"/>
          </a:xfrm>
          <a:prstGeom prst="rect">
            <a:avLst/>
          </a:prstGeom>
        </p:spPr>
      </p:pic>
      <p:sp>
        <p:nvSpPr>
          <p:cNvPr id="3" name="TextBox 2">
            <a:extLst>
              <a:ext uri="{FF2B5EF4-FFF2-40B4-BE49-F238E27FC236}">
                <a16:creationId xmlns:a16="http://schemas.microsoft.com/office/drawing/2014/main" id="{5E8923BE-5644-40CB-B65A-1D43895A5F35}"/>
              </a:ext>
            </a:extLst>
          </p:cNvPr>
          <p:cNvSpPr txBox="1"/>
          <p:nvPr/>
        </p:nvSpPr>
        <p:spPr>
          <a:xfrm>
            <a:off x="5526534" y="3251771"/>
            <a:ext cx="3057525" cy="692497"/>
          </a:xfrm>
          <a:prstGeom prst="rect">
            <a:avLst/>
          </a:prstGeom>
          <a:noFill/>
        </p:spPr>
        <p:txBody>
          <a:bodyPr wrap="square" rtlCol="0">
            <a:spAutoFit/>
          </a:bodyPr>
          <a:lstStyle/>
          <a:p>
            <a:r>
              <a:rPr lang="en-IN" dirty="0"/>
              <a:t>Sailaja Vadlamudi </a:t>
            </a:r>
          </a:p>
          <a:p>
            <a:r>
              <a:rPr lang="en-IN" sz="2100" dirty="0"/>
              <a:t>2023</a:t>
            </a:r>
          </a:p>
        </p:txBody>
      </p:sp>
      <p:pic>
        <p:nvPicPr>
          <p:cNvPr id="11" name="Picture 10">
            <a:extLst>
              <a:ext uri="{FF2B5EF4-FFF2-40B4-BE49-F238E27FC236}">
                <a16:creationId xmlns:a16="http://schemas.microsoft.com/office/drawing/2014/main" id="{3E53FB4B-1202-543C-36B7-0AA495D42BF7}"/>
              </a:ext>
            </a:extLst>
          </p:cNvPr>
          <p:cNvPicPr>
            <a:picLocks noChangeAspect="1"/>
          </p:cNvPicPr>
          <p:nvPr/>
        </p:nvPicPr>
        <p:blipFill>
          <a:blip r:embed="rId6"/>
          <a:stretch>
            <a:fillRect/>
          </a:stretch>
        </p:blipFill>
        <p:spPr>
          <a:xfrm>
            <a:off x="4129878" y="30316"/>
            <a:ext cx="1332789" cy="1371634"/>
          </a:xfrm>
          <a:prstGeom prst="rect">
            <a:avLst/>
          </a:prstGeom>
        </p:spPr>
      </p:pic>
      <p:sp>
        <p:nvSpPr>
          <p:cNvPr id="13" name="TextBox 12">
            <a:extLst>
              <a:ext uri="{FF2B5EF4-FFF2-40B4-BE49-F238E27FC236}">
                <a16:creationId xmlns:a16="http://schemas.microsoft.com/office/drawing/2014/main" id="{3E4AB63D-9272-15BF-7FEF-34C56259D751}"/>
              </a:ext>
            </a:extLst>
          </p:cNvPr>
          <p:cNvSpPr txBox="1"/>
          <p:nvPr/>
        </p:nvSpPr>
        <p:spPr>
          <a:xfrm>
            <a:off x="4935202" y="1530697"/>
            <a:ext cx="4132161" cy="954107"/>
          </a:xfrm>
          <a:prstGeom prst="rect">
            <a:avLst/>
          </a:prstGeom>
          <a:noFill/>
        </p:spPr>
        <p:txBody>
          <a:bodyPr wrap="square" rtlCol="0">
            <a:spAutoFit/>
          </a:bodyPr>
          <a:lstStyle/>
          <a:p>
            <a:r>
              <a:rPr lang="en-US" sz="2800" b="1" dirty="0">
                <a:solidFill>
                  <a:srgbClr val="FF0000"/>
                </a:solidFill>
              </a:rPr>
              <a:t>MODULE 2 - Safety and security on Cyber Space</a:t>
            </a:r>
            <a:endParaRPr lang="en-IN" sz="2800" b="1" dirty="0">
              <a:solidFill>
                <a:srgbClr val="FF0000"/>
              </a:solidFill>
            </a:endParaRPr>
          </a:p>
        </p:txBody>
      </p:sp>
    </p:spTree>
    <p:extLst>
      <p:ext uri="{BB962C8B-B14F-4D97-AF65-F5344CB8AC3E}">
        <p14:creationId xmlns:p14="http://schemas.microsoft.com/office/powerpoint/2010/main" val="3423374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lide6">
            <a:extLst>
              <a:ext uri="{FF2B5EF4-FFF2-40B4-BE49-F238E27FC236}">
                <a16:creationId xmlns:a16="http://schemas.microsoft.com/office/drawing/2014/main" id="{1BECECA0-DBD4-4970-866F-7C26D1F3D87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95516" y="548715"/>
            <a:ext cx="7152968" cy="4023545"/>
          </a:xfrm>
          <a:prstGeom prst="rect">
            <a:avLst/>
          </a:prstGeom>
        </p:spPr>
      </p:pic>
      <p:grpSp>
        <p:nvGrpSpPr>
          <p:cNvPr id="4" name="Group 3">
            <a:extLst>
              <a:ext uri="{FF2B5EF4-FFF2-40B4-BE49-F238E27FC236}">
                <a16:creationId xmlns:a16="http://schemas.microsoft.com/office/drawing/2014/main" id="{A0BF001C-2D61-4DEF-A2C4-D5ECC00E4A5A}"/>
              </a:ext>
            </a:extLst>
          </p:cNvPr>
          <p:cNvGrpSpPr/>
          <p:nvPr/>
        </p:nvGrpSpPr>
        <p:grpSpPr>
          <a:xfrm>
            <a:off x="27454" y="92317"/>
            <a:ext cx="9116546" cy="4864527"/>
            <a:chOff x="36606" y="153570"/>
            <a:chExt cx="12155394" cy="6486035"/>
          </a:xfrm>
        </p:grpSpPr>
        <p:grpSp>
          <p:nvGrpSpPr>
            <p:cNvPr id="5" name="Group 4">
              <a:extLst>
                <a:ext uri="{FF2B5EF4-FFF2-40B4-BE49-F238E27FC236}">
                  <a16:creationId xmlns:a16="http://schemas.microsoft.com/office/drawing/2014/main" id="{4BF6934C-107E-4544-8590-B76369233FF4}"/>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873D5607-AC6E-4DB6-9199-6DE5E022EF4F}"/>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ACC0AF4A-67DC-43D3-A408-4FE5CC726A1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3AB597E8-241F-4FCC-AD5A-0A8C463CC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8CEF333F-C553-4351-8410-6C7013B62FE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F4F72366-C2E7-F0AD-1FD5-572D900B076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773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lide7">
            <a:extLst>
              <a:ext uri="{FF2B5EF4-FFF2-40B4-BE49-F238E27FC236}">
                <a16:creationId xmlns:a16="http://schemas.microsoft.com/office/drawing/2014/main" id="{5DC59ED6-5644-4AD3-95D2-E0E2E03CC55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95516" y="625885"/>
            <a:ext cx="7152968" cy="4023545"/>
          </a:xfrm>
          <a:prstGeom prst="rect">
            <a:avLst/>
          </a:prstGeom>
        </p:spPr>
      </p:pic>
      <p:grpSp>
        <p:nvGrpSpPr>
          <p:cNvPr id="4" name="Group 3">
            <a:extLst>
              <a:ext uri="{FF2B5EF4-FFF2-40B4-BE49-F238E27FC236}">
                <a16:creationId xmlns:a16="http://schemas.microsoft.com/office/drawing/2014/main" id="{7F7A8075-4F68-4C5F-8E58-0E2A4BA41932}"/>
              </a:ext>
            </a:extLst>
          </p:cNvPr>
          <p:cNvGrpSpPr/>
          <p:nvPr/>
        </p:nvGrpSpPr>
        <p:grpSpPr>
          <a:xfrm>
            <a:off x="0" y="34289"/>
            <a:ext cx="9116546" cy="4922555"/>
            <a:chOff x="36606" y="76199"/>
            <a:chExt cx="12155394" cy="6563406"/>
          </a:xfrm>
        </p:grpSpPr>
        <p:grpSp>
          <p:nvGrpSpPr>
            <p:cNvPr id="5" name="Group 4">
              <a:extLst>
                <a:ext uri="{FF2B5EF4-FFF2-40B4-BE49-F238E27FC236}">
                  <a16:creationId xmlns:a16="http://schemas.microsoft.com/office/drawing/2014/main" id="{20EFA494-D759-4898-8C4F-53C417929A20}"/>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C745181F-E3E5-470E-8E55-AE72BD79812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A5B29557-32AC-4085-BB86-31D3D64F60F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A8F9D066-FE9D-46C8-872A-A1581903C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86E98292-B2BE-48D8-8677-E68D5585D2BE}"/>
                </a:ext>
              </a:extLst>
            </p:cNvPr>
            <p:cNvPicPr>
              <a:picLocks noChangeAspect="1"/>
            </p:cNvPicPr>
            <p:nvPr/>
          </p:nvPicPr>
          <p:blipFill rotWithShape="1">
            <a:blip r:embed="rId4">
              <a:extLst>
                <a:ext uri="{28A0092B-C50C-407E-A947-70E740481C1C}">
                  <a14:useLocalDpi xmlns:a14="http://schemas.microsoft.com/office/drawing/2010/main" val="0"/>
                </a:ext>
              </a:extLst>
            </a:blip>
            <a:srcRect t="1340"/>
            <a:stretch/>
          </p:blipFill>
          <p:spPr>
            <a:xfrm>
              <a:off x="5540829" y="76199"/>
              <a:ext cx="6651171" cy="817291"/>
            </a:xfrm>
            <a:prstGeom prst="rect">
              <a:avLst/>
            </a:prstGeom>
          </p:spPr>
        </p:pic>
      </p:grpSp>
      <p:sp>
        <p:nvSpPr>
          <p:cNvPr id="2" name="Rectangle 1">
            <a:extLst>
              <a:ext uri="{FF2B5EF4-FFF2-40B4-BE49-F238E27FC236}">
                <a16:creationId xmlns:a16="http://schemas.microsoft.com/office/drawing/2014/main" id="{5866E6F8-BB19-45EA-5056-164F2E004BB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7333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lide8">
            <a:extLst>
              <a:ext uri="{FF2B5EF4-FFF2-40B4-BE49-F238E27FC236}">
                <a16:creationId xmlns:a16="http://schemas.microsoft.com/office/drawing/2014/main" id="{77ECA9DC-87F6-4039-9861-DC2037EE160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66370" y="670117"/>
            <a:ext cx="6740013" cy="3791258"/>
          </a:xfrm>
          <a:prstGeom prst="rect">
            <a:avLst/>
          </a:prstGeom>
        </p:spPr>
      </p:pic>
      <p:grpSp>
        <p:nvGrpSpPr>
          <p:cNvPr id="4" name="Group 3">
            <a:extLst>
              <a:ext uri="{FF2B5EF4-FFF2-40B4-BE49-F238E27FC236}">
                <a16:creationId xmlns:a16="http://schemas.microsoft.com/office/drawing/2014/main" id="{7E0D4F0E-CFF1-417D-9DA2-7857431BE37F}"/>
              </a:ext>
            </a:extLst>
          </p:cNvPr>
          <p:cNvGrpSpPr/>
          <p:nvPr/>
        </p:nvGrpSpPr>
        <p:grpSpPr>
          <a:xfrm>
            <a:off x="27454" y="92317"/>
            <a:ext cx="9116546" cy="4864527"/>
            <a:chOff x="36606" y="153570"/>
            <a:chExt cx="12155394" cy="6486035"/>
          </a:xfrm>
        </p:grpSpPr>
        <p:grpSp>
          <p:nvGrpSpPr>
            <p:cNvPr id="5" name="Group 4">
              <a:extLst>
                <a:ext uri="{FF2B5EF4-FFF2-40B4-BE49-F238E27FC236}">
                  <a16:creationId xmlns:a16="http://schemas.microsoft.com/office/drawing/2014/main" id="{F239035F-47B8-42EC-9FFA-F2CBE63A8D83}"/>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9A33AC88-DBD7-4C1C-A52A-2EB1F58FCF4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B238E158-3D08-42F9-82A2-16BD508D9E9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5A6B3F94-3186-4B88-A9D2-62CF1E878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6CA7ACD7-2493-4A57-87A2-F3DDE4BD408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C46E161E-12F9-5B5B-CD36-6B03E28882F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80028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Slide9">
            <a:extLst>
              <a:ext uri="{FF2B5EF4-FFF2-40B4-BE49-F238E27FC236}">
                <a16:creationId xmlns:a16="http://schemas.microsoft.com/office/drawing/2014/main" id="{36569C9F-9433-4D1D-B699-A26CA138FE3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53652" y="648929"/>
            <a:ext cx="6836697" cy="3845642"/>
          </a:xfrm>
          <a:prstGeom prst="rect">
            <a:avLst/>
          </a:prstGeom>
        </p:spPr>
      </p:pic>
      <p:grpSp>
        <p:nvGrpSpPr>
          <p:cNvPr id="4" name="Group 3">
            <a:extLst>
              <a:ext uri="{FF2B5EF4-FFF2-40B4-BE49-F238E27FC236}">
                <a16:creationId xmlns:a16="http://schemas.microsoft.com/office/drawing/2014/main" id="{3CFCA2F5-D8B2-4D3A-9A3F-4DA74B572CDE}"/>
              </a:ext>
            </a:extLst>
          </p:cNvPr>
          <p:cNvGrpSpPr/>
          <p:nvPr/>
        </p:nvGrpSpPr>
        <p:grpSpPr>
          <a:xfrm>
            <a:off x="27454" y="115177"/>
            <a:ext cx="9116546" cy="4864527"/>
            <a:chOff x="36606" y="153570"/>
            <a:chExt cx="12155394" cy="6486035"/>
          </a:xfrm>
        </p:grpSpPr>
        <p:grpSp>
          <p:nvGrpSpPr>
            <p:cNvPr id="5" name="Group 4">
              <a:extLst>
                <a:ext uri="{FF2B5EF4-FFF2-40B4-BE49-F238E27FC236}">
                  <a16:creationId xmlns:a16="http://schemas.microsoft.com/office/drawing/2014/main" id="{17A8BDC2-9B06-47C5-88AA-ABF4D8F316C1}"/>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6E7C97E9-2A7F-4B4B-B4BB-9243C7C24A2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F4CF9A8-0901-4846-8BD4-A0D6C3BA50C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34BF9B51-77A6-4B22-A88E-2C572D84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EDA3E045-40A3-4EC0-B24F-8716A17094F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FEA7EA3A-A9BC-2E3B-CFDD-4BA4D1DE28BD}"/>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44295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FCA2F5-D8B2-4D3A-9A3F-4DA74B572CDE}"/>
              </a:ext>
            </a:extLst>
          </p:cNvPr>
          <p:cNvGrpSpPr/>
          <p:nvPr/>
        </p:nvGrpSpPr>
        <p:grpSpPr>
          <a:xfrm>
            <a:off x="27454" y="115177"/>
            <a:ext cx="9116546" cy="4864527"/>
            <a:chOff x="36606" y="153570"/>
            <a:chExt cx="12155394" cy="6486035"/>
          </a:xfrm>
        </p:grpSpPr>
        <p:grpSp>
          <p:nvGrpSpPr>
            <p:cNvPr id="5" name="Group 4">
              <a:extLst>
                <a:ext uri="{FF2B5EF4-FFF2-40B4-BE49-F238E27FC236}">
                  <a16:creationId xmlns:a16="http://schemas.microsoft.com/office/drawing/2014/main" id="{17A8BDC2-9B06-47C5-88AA-ABF4D8F316C1}"/>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6E7C97E9-2A7F-4B4B-B4BB-9243C7C24A2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F4CF9A8-0901-4846-8BD4-A0D6C3BA50C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34BF9B51-77A6-4B22-A88E-2C572D84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EDA3E045-40A3-4EC0-B24F-8716A17094F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7172" name="Picture 4" descr="Godrej Secure, Locks &amp;amp; Security Solutions | NX-Pro-Key-Lock-20L--12433">
            <a:extLst>
              <a:ext uri="{FF2B5EF4-FFF2-40B4-BE49-F238E27FC236}">
                <a16:creationId xmlns:a16="http://schemas.microsoft.com/office/drawing/2014/main" id="{B3C40C93-A85A-453C-9C92-DC9018607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0508" y="1327553"/>
            <a:ext cx="2306174" cy="184813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lose Up of Keys">
            <a:extLst>
              <a:ext uri="{FF2B5EF4-FFF2-40B4-BE49-F238E27FC236}">
                <a16:creationId xmlns:a16="http://schemas.microsoft.com/office/drawing/2014/main" id="{A7FC5582-88D6-4AC8-92FC-EEB8C9A2B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6036" y="3491343"/>
            <a:ext cx="1474534" cy="98204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BC29996-0FEB-4533-9165-3A81BDBFE33A}"/>
              </a:ext>
            </a:extLst>
          </p:cNvPr>
          <p:cNvSpPr txBox="1"/>
          <p:nvPr/>
        </p:nvSpPr>
        <p:spPr>
          <a:xfrm>
            <a:off x="-30735" y="1220449"/>
            <a:ext cx="6650531" cy="4268861"/>
          </a:xfrm>
          <a:prstGeom prst="rect">
            <a:avLst/>
          </a:prstGeom>
          <a:noFill/>
        </p:spPr>
        <p:txBody>
          <a:bodyPr wrap="square">
            <a:spAutoFit/>
          </a:bodyPr>
          <a:lstStyle/>
          <a:p>
            <a:pPr marL="146050" defTabSz="457200">
              <a:lnSpc>
                <a:spcPct val="90000"/>
              </a:lnSpc>
              <a:spcBef>
                <a:spcPts val="1000"/>
              </a:spcBef>
              <a:buSzPct val="80000"/>
            </a:pPr>
            <a:r>
              <a:rPr lang="en-US" sz="1800" dirty="0">
                <a:latin typeface="Agency FB" panose="020B0503020202020204" pitchFamily="34" charset="0"/>
              </a:rPr>
              <a:t>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మీ పాస్‌వర్డ్‌లను సేవ్ చేయడానికి మీరు అనుమతించినట్లయితే </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Google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వాటిని సేవ్ చేస్తుంది. మీరు సేవ్ చేసిన అన్ని పాస్‌వర్డ్‌లను చూడటానికి</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మీరు ఈ సైట్‌ను సందర్శించవచ్చు</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మీరు మీ అన్ని పరికరాలను సమకాలీకరిస్తే</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మీ అన్ని పరికరాల్లో </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Chrome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లో మరియు మీ </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Android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పరికరాల్లోని కొన్ని యాప్‌లలో పాస్‌వర్డ్‌లను ఉపయోగించవచ్చు. </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Chrome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లో పాస్‌వర్డ్‌ల కోసం సమకాలీకరణ ఆన్ చేయబడినప్పుడు</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మీ పాస్‌వర్డ్‌లు మీ </a:t>
            </a:r>
            <a:r>
              <a:rPr kumimoji="0" lang="en-US" altLang="en-US" sz="1400" b="0" i="0" u="none" strike="noStrike" cap="none" normalizeH="0" baseline="0" dirty="0">
                <a:ln>
                  <a:noFill/>
                </a:ln>
                <a:solidFill>
                  <a:srgbClr val="202124"/>
                </a:solidFill>
                <a:effectLst/>
                <a:latin typeface="inherit"/>
                <a:cs typeface="Gautami" panose="020B0502040204020203" pitchFamily="34" charset="0"/>
              </a:rPr>
              <a:t>Google </a:t>
            </a:r>
            <a:r>
              <a:rPr kumimoji="0" lang="te-IN" altLang="en-US" sz="1400" b="0" i="0" u="none" strike="noStrike" cap="none" normalizeH="0" baseline="0" dirty="0">
                <a:ln>
                  <a:noFill/>
                </a:ln>
                <a:solidFill>
                  <a:srgbClr val="202124"/>
                </a:solidFill>
                <a:effectLst/>
                <a:latin typeface="inherit"/>
                <a:cs typeface="Gautami" panose="020B0502040204020203" pitchFamily="34" charset="0"/>
              </a:rPr>
              <a:t>ఖాతాకు సేవ్ చేయబడతాయి.</a:t>
            </a:r>
            <a:r>
              <a:rPr kumimoji="0" lang="en-US" altLang="en-US" sz="1400" b="0" i="0" u="none" strike="noStrike" cap="none" normalizeH="0" baseline="0" dirty="0">
                <a:ln>
                  <a:noFill/>
                </a:ln>
                <a:solidFill>
                  <a:schemeClr val="tx1"/>
                </a:solidFill>
                <a:effectLst/>
              </a:rPr>
              <a:t> </a:t>
            </a:r>
          </a:p>
          <a:p>
            <a:pPr marL="546100" indent="-400050" defTabSz="457200">
              <a:lnSpc>
                <a:spcPct val="90000"/>
              </a:lnSpc>
              <a:spcBef>
                <a:spcPts val="1000"/>
              </a:spcBef>
              <a:buSzPct val="80000"/>
              <a:buAutoNum type="romanLcPeriod" startAt="2"/>
            </a:pPr>
            <a:endParaRPr lang="en-US" altLang="en-US" sz="1400" dirty="0"/>
          </a:p>
          <a:p>
            <a:pPr marL="146050" defTabSz="457200">
              <a:lnSpc>
                <a:spcPct val="90000"/>
              </a:lnSpc>
              <a:spcBef>
                <a:spcPts val="1000"/>
              </a:spcBef>
              <a:buSzPct val="80000"/>
            </a:pPr>
            <a:r>
              <a:rPr lang="en-US" sz="1400" dirty="0"/>
              <a:t>Google save your passwords if you allow it for saving them. In order to see what all passwords you have saved, you can visit this site, If you sync all your devices together, passwords can be used on Chrome on all your devices, and across some apps on your Android devices. When sync is turned on for passwords in Chrome, your passwords are saved to your Google Account.We can manage our passwords other than google account’s password by using a password manager. Google itself provides a complete list of ways to manage passwords on computer,</a:t>
            </a:r>
          </a:p>
          <a:p>
            <a:pPr marL="146050" defTabSz="457200">
              <a:lnSpc>
                <a:spcPct val="90000"/>
              </a:lnSpc>
              <a:spcBef>
                <a:spcPts val="1000"/>
              </a:spcBef>
              <a:buSzPct val="80000"/>
            </a:pPr>
            <a:r>
              <a:rPr lang="en-US" sz="1400" dirty="0"/>
              <a:t>Key loggers -  Hardware &amp; Software</a:t>
            </a:r>
          </a:p>
          <a:p>
            <a:pPr marL="146050" defTabSz="457200">
              <a:lnSpc>
                <a:spcPct val="90000"/>
              </a:lnSpc>
              <a:spcBef>
                <a:spcPts val="1000"/>
              </a:spcBef>
              <a:buSzPct val="80000"/>
            </a:pPr>
            <a:r>
              <a:rPr lang="en-US" sz="1400" dirty="0"/>
              <a:t>Delete passwords from Google Chrome  </a:t>
            </a:r>
          </a:p>
          <a:p>
            <a:pPr marL="146050" defTabSz="457200">
              <a:lnSpc>
                <a:spcPct val="90000"/>
              </a:lnSpc>
              <a:spcBef>
                <a:spcPts val="1000"/>
              </a:spcBef>
              <a:buSzPct val="80000"/>
            </a:pPr>
            <a:endParaRPr kumimoji="0" lang="en-US" altLang="en-US" sz="1400" b="0" i="0" u="none" strike="noStrike" cap="none" normalizeH="0" baseline="0" dirty="0">
              <a:ln>
                <a:noFill/>
              </a:ln>
              <a:solidFill>
                <a:schemeClr val="tx1"/>
              </a:solidFill>
              <a:effectLst/>
            </a:endParaRPr>
          </a:p>
          <a:p>
            <a:pPr marL="546100" indent="-400050" defTabSz="457200">
              <a:lnSpc>
                <a:spcPct val="90000"/>
              </a:lnSpc>
              <a:spcBef>
                <a:spcPts val="1000"/>
              </a:spcBef>
              <a:buSzPct val="80000"/>
              <a:buAutoNum type="romanLcPeriod" startAt="2"/>
            </a:pPr>
            <a:endParaRPr lang="en-US" dirty="0">
              <a:latin typeface="Agency FB" panose="020B0503020202020204" pitchFamily="34" charset="0"/>
            </a:endParaRPr>
          </a:p>
        </p:txBody>
      </p:sp>
      <p:sp>
        <p:nvSpPr>
          <p:cNvPr id="3" name="TextBox 2">
            <a:extLst>
              <a:ext uri="{FF2B5EF4-FFF2-40B4-BE49-F238E27FC236}">
                <a16:creationId xmlns:a16="http://schemas.microsoft.com/office/drawing/2014/main" id="{C1A1B8DE-BD84-450A-BE3E-4C2BF864A0ED}"/>
              </a:ext>
            </a:extLst>
          </p:cNvPr>
          <p:cNvSpPr txBox="1"/>
          <p:nvPr/>
        </p:nvSpPr>
        <p:spPr>
          <a:xfrm>
            <a:off x="3388659" y="138314"/>
            <a:ext cx="3081297" cy="523220"/>
          </a:xfrm>
          <a:prstGeom prst="rect">
            <a:avLst/>
          </a:prstGeom>
          <a:noFill/>
        </p:spPr>
        <p:txBody>
          <a:bodyPr wrap="square" rtlCol="0">
            <a:spAutoFit/>
          </a:bodyPr>
          <a:lstStyle/>
          <a:p>
            <a:r>
              <a:rPr lang="en-IN" sz="2800" dirty="0"/>
              <a:t>Passwords</a:t>
            </a:r>
          </a:p>
        </p:txBody>
      </p:sp>
      <p:sp>
        <p:nvSpPr>
          <p:cNvPr id="2" name="Rectangle 1">
            <a:extLst>
              <a:ext uri="{FF2B5EF4-FFF2-40B4-BE49-F238E27FC236}">
                <a16:creationId xmlns:a16="http://schemas.microsoft.com/office/drawing/2014/main" id="{5F4ECC16-C872-376C-5D5D-05488DB427E8}"/>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51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CFCA2F5-D8B2-4D3A-9A3F-4DA74B572CDE}"/>
              </a:ext>
            </a:extLst>
          </p:cNvPr>
          <p:cNvGrpSpPr/>
          <p:nvPr/>
        </p:nvGrpSpPr>
        <p:grpSpPr>
          <a:xfrm>
            <a:off x="27454" y="92317"/>
            <a:ext cx="9116546" cy="4864527"/>
            <a:chOff x="36606" y="153570"/>
            <a:chExt cx="12155394" cy="6486035"/>
          </a:xfrm>
        </p:grpSpPr>
        <p:grpSp>
          <p:nvGrpSpPr>
            <p:cNvPr id="5" name="Group 4">
              <a:extLst>
                <a:ext uri="{FF2B5EF4-FFF2-40B4-BE49-F238E27FC236}">
                  <a16:creationId xmlns:a16="http://schemas.microsoft.com/office/drawing/2014/main" id="{17A8BDC2-9B06-47C5-88AA-ABF4D8F316C1}"/>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6E7C97E9-2A7F-4B4B-B4BB-9243C7C24A2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DF4CF9A8-0901-4846-8BD4-A0D6C3BA50C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6" name="Picture 5" descr="Icon&#10;&#10;Description automatically generated with medium confidence">
              <a:extLst>
                <a:ext uri="{FF2B5EF4-FFF2-40B4-BE49-F238E27FC236}">
                  <a16:creationId xmlns:a16="http://schemas.microsoft.com/office/drawing/2014/main" id="{34BF9B51-77A6-4B22-A88E-2C572D848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EDA3E045-40A3-4EC0-B24F-8716A17094F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17" name="TextBox 16">
            <a:extLst>
              <a:ext uri="{FF2B5EF4-FFF2-40B4-BE49-F238E27FC236}">
                <a16:creationId xmlns:a16="http://schemas.microsoft.com/office/drawing/2014/main" id="{0BC29996-0FEB-4533-9165-3A81BDBFE33A}"/>
              </a:ext>
            </a:extLst>
          </p:cNvPr>
          <p:cNvSpPr txBox="1"/>
          <p:nvPr/>
        </p:nvSpPr>
        <p:spPr>
          <a:xfrm>
            <a:off x="245889" y="1220449"/>
            <a:ext cx="8160444" cy="3562001"/>
          </a:xfrm>
          <a:prstGeom prst="rect">
            <a:avLst/>
          </a:prstGeom>
          <a:noFill/>
        </p:spPr>
        <p:txBody>
          <a:bodyPr wrap="square">
            <a:spAutoFit/>
          </a:bodyPr>
          <a:lstStyle/>
          <a:p>
            <a:pPr marL="285750" indent="-285750" algn="l">
              <a:buFont typeface="Wingdings" panose="05000000000000000000" pitchFamily="2" charset="2"/>
              <a:buChar char="§"/>
            </a:pPr>
            <a:r>
              <a:rPr lang="en-US" b="0" i="0" dirty="0">
                <a:solidFill>
                  <a:srgbClr val="0E353D"/>
                </a:solidFill>
                <a:effectLst/>
              </a:rPr>
              <a:t>Open Chrome</a:t>
            </a:r>
          </a:p>
          <a:p>
            <a:pPr marL="285750" indent="-285750" algn="l">
              <a:buFont typeface="Wingdings" panose="05000000000000000000" pitchFamily="2" charset="2"/>
              <a:buChar char="§"/>
            </a:pPr>
            <a:endParaRPr lang="en-US" b="0" i="0" dirty="0">
              <a:solidFill>
                <a:srgbClr val="0E353D"/>
              </a:solidFill>
              <a:effectLst/>
            </a:endParaRPr>
          </a:p>
          <a:p>
            <a:pPr marL="285750" indent="-285750" algn="l">
              <a:buFont typeface="Wingdings" panose="05000000000000000000" pitchFamily="2" charset="2"/>
              <a:buChar char="§"/>
            </a:pPr>
            <a:r>
              <a:rPr lang="en-US" b="0" i="0" dirty="0">
                <a:solidFill>
                  <a:srgbClr val="0E353D"/>
                </a:solidFill>
                <a:effectLst/>
              </a:rPr>
              <a:t>Right side of the toolbar, click on circular </a:t>
            </a:r>
            <a:r>
              <a:rPr lang="en-US" b="1" i="0" dirty="0">
                <a:solidFill>
                  <a:srgbClr val="0E353D"/>
                </a:solidFill>
                <a:effectLst/>
              </a:rPr>
              <a:t>Profile</a:t>
            </a:r>
            <a:r>
              <a:rPr lang="en-US" b="0" i="0" dirty="0">
                <a:solidFill>
                  <a:srgbClr val="0E353D"/>
                </a:solidFill>
                <a:effectLst/>
              </a:rPr>
              <a:t>, then click Lock Symbol (</a:t>
            </a:r>
            <a:r>
              <a:rPr lang="en-US" b="1" i="0" dirty="0">
                <a:solidFill>
                  <a:srgbClr val="0E353D"/>
                </a:solidFill>
                <a:effectLst/>
              </a:rPr>
              <a:t>Passwords)</a:t>
            </a:r>
          </a:p>
          <a:p>
            <a:pPr marL="285750" indent="-285750" algn="l">
              <a:buFont typeface="Wingdings" panose="05000000000000000000" pitchFamily="2" charset="2"/>
              <a:buChar char="§"/>
            </a:pPr>
            <a:endParaRPr lang="en-US" b="1" i="0" dirty="0">
              <a:solidFill>
                <a:srgbClr val="0E353D"/>
              </a:solidFill>
              <a:effectLst/>
            </a:endParaRPr>
          </a:p>
          <a:p>
            <a:pPr marL="285750" indent="-285750">
              <a:buFont typeface="Wingdings" panose="05000000000000000000" pitchFamily="2" charset="2"/>
              <a:buChar char="§"/>
            </a:pPr>
            <a:r>
              <a:rPr lang="en-US" b="1" i="0" dirty="0">
                <a:solidFill>
                  <a:srgbClr val="0E353D"/>
                </a:solidFill>
                <a:effectLst/>
              </a:rPr>
              <a:t>View saved passwords</a:t>
            </a:r>
            <a:r>
              <a:rPr lang="en-US" b="0" i="0" dirty="0">
                <a:solidFill>
                  <a:srgbClr val="0E353D"/>
                </a:solidFill>
                <a:effectLst/>
              </a:rPr>
              <a:t>: Click the eye icon to the right of each password to see it. You’ll be prompted to type your computer password in to see it in plain text.</a:t>
            </a:r>
          </a:p>
          <a:p>
            <a:pPr marL="742950" lvl="1" indent="-285750" algn="l">
              <a:buFont typeface="Wingdings" panose="05000000000000000000" pitchFamily="2" charset="2"/>
              <a:buChar char="§"/>
            </a:pPr>
            <a:endParaRPr lang="en-US" dirty="0">
              <a:solidFill>
                <a:srgbClr val="0E353D"/>
              </a:solidFill>
            </a:endParaRPr>
          </a:p>
          <a:p>
            <a:pPr marL="285750" indent="-285750">
              <a:buFont typeface="Wingdings" panose="05000000000000000000" pitchFamily="2" charset="2"/>
              <a:buChar char="§"/>
            </a:pPr>
            <a:r>
              <a:rPr lang="en-US" b="0" i="0" dirty="0">
                <a:solidFill>
                  <a:srgbClr val="0E353D"/>
                </a:solidFill>
                <a:effectLst/>
              </a:rPr>
              <a:t>Delete saved passwords: Click the </a:t>
            </a:r>
            <a:r>
              <a:rPr lang="en-US" b="1" i="0" dirty="0">
                <a:solidFill>
                  <a:srgbClr val="0E353D"/>
                </a:solidFill>
                <a:effectLst/>
              </a:rPr>
              <a:t>three vertical dots</a:t>
            </a:r>
            <a:r>
              <a:rPr lang="en-US" b="0" i="0" dirty="0">
                <a:solidFill>
                  <a:srgbClr val="0E353D"/>
                </a:solidFill>
                <a:effectLst/>
              </a:rPr>
              <a:t> to the right of each password, then click </a:t>
            </a:r>
            <a:r>
              <a:rPr lang="en-US" b="1" i="0" dirty="0">
                <a:solidFill>
                  <a:srgbClr val="0E353D"/>
                </a:solidFill>
                <a:effectLst/>
              </a:rPr>
              <a:t>Remove.</a:t>
            </a:r>
            <a:endParaRPr lang="en-US" b="0" i="0" dirty="0">
              <a:solidFill>
                <a:srgbClr val="0E353D"/>
              </a:solidFill>
              <a:effectLst/>
            </a:endParaRPr>
          </a:p>
          <a:p>
            <a:pPr marL="431800" indent="-285750" defTabSz="457200">
              <a:lnSpc>
                <a:spcPct val="90000"/>
              </a:lnSpc>
              <a:spcBef>
                <a:spcPts val="1000"/>
              </a:spcBef>
              <a:buSzPct val="80000"/>
              <a:buFont typeface="Wingdings" panose="05000000000000000000" pitchFamily="2" charset="2"/>
              <a:buChar char="§"/>
            </a:pPr>
            <a:endParaRPr kumimoji="0" lang="en-US" altLang="en-US" sz="1400" b="0" i="0" u="none" strike="noStrike" cap="none" normalizeH="0" baseline="0" dirty="0">
              <a:ln>
                <a:noFill/>
              </a:ln>
              <a:solidFill>
                <a:schemeClr val="tx1"/>
              </a:solidFill>
              <a:effectLst/>
            </a:endParaRPr>
          </a:p>
          <a:p>
            <a:pPr marL="546100" indent="-400050" defTabSz="457200">
              <a:lnSpc>
                <a:spcPct val="90000"/>
              </a:lnSpc>
              <a:spcBef>
                <a:spcPts val="1000"/>
              </a:spcBef>
              <a:buSzPct val="80000"/>
              <a:buAutoNum type="romanLcPeriod" startAt="2"/>
            </a:pPr>
            <a:endParaRPr lang="en-US" dirty="0">
              <a:latin typeface="Agency FB" panose="020B0503020202020204" pitchFamily="34" charset="0"/>
            </a:endParaRPr>
          </a:p>
        </p:txBody>
      </p:sp>
      <p:sp>
        <p:nvSpPr>
          <p:cNvPr id="3" name="TextBox 2">
            <a:extLst>
              <a:ext uri="{FF2B5EF4-FFF2-40B4-BE49-F238E27FC236}">
                <a16:creationId xmlns:a16="http://schemas.microsoft.com/office/drawing/2014/main" id="{C1A1B8DE-BD84-450A-BE3E-4C2BF864A0ED}"/>
              </a:ext>
            </a:extLst>
          </p:cNvPr>
          <p:cNvSpPr txBox="1"/>
          <p:nvPr/>
        </p:nvSpPr>
        <p:spPr>
          <a:xfrm>
            <a:off x="3388659" y="138314"/>
            <a:ext cx="3081297" cy="523220"/>
          </a:xfrm>
          <a:prstGeom prst="rect">
            <a:avLst/>
          </a:prstGeom>
          <a:noFill/>
        </p:spPr>
        <p:txBody>
          <a:bodyPr wrap="square" rtlCol="0">
            <a:spAutoFit/>
          </a:bodyPr>
          <a:lstStyle/>
          <a:p>
            <a:r>
              <a:rPr lang="en-IN" sz="2800" dirty="0"/>
              <a:t>Passwords</a:t>
            </a:r>
          </a:p>
        </p:txBody>
      </p:sp>
      <p:sp>
        <p:nvSpPr>
          <p:cNvPr id="2" name="Rectangle 1">
            <a:extLst>
              <a:ext uri="{FF2B5EF4-FFF2-40B4-BE49-F238E27FC236}">
                <a16:creationId xmlns:a16="http://schemas.microsoft.com/office/drawing/2014/main" id="{8054E05A-D3E5-E099-1630-2D530A03BAE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4917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058125" y="860618"/>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921774" y="1257300"/>
            <a:ext cx="7076351"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	AUTOFILL:  1. Open the Chrome app on your iPhone or Android phone. </a:t>
            </a:r>
          </a:p>
          <a:p>
            <a:pPr marL="146050" indent="0" defTabSz="457200">
              <a:lnSpc>
                <a:spcPct val="90000"/>
              </a:lnSpc>
              <a:spcBef>
                <a:spcPts val="1000"/>
              </a:spcBef>
              <a:buSzPct val="80000"/>
              <a:buNone/>
            </a:pPr>
            <a:r>
              <a:rPr lang="en-US" sz="1400" dirty="0">
                <a:latin typeface="Agency FB" panose="020B0503020202020204" pitchFamily="34" charset="0"/>
              </a:rPr>
              <a:t>2. Tap the three dots — located either to the right of the address bar (on Android) or the bottom-left corner of the screen (on iPhone)  — and select "Settings."</a:t>
            </a:r>
          </a:p>
          <a:p>
            <a:pPr marL="146050" indent="0" defTabSz="457200">
              <a:lnSpc>
                <a:spcPct val="90000"/>
              </a:lnSpc>
              <a:spcBef>
                <a:spcPts val="1000"/>
              </a:spcBef>
              <a:buSzPct val="80000"/>
              <a:buNone/>
            </a:pPr>
            <a:r>
              <a:rPr lang="en-US" sz="1400" dirty="0">
                <a:latin typeface="Agency FB" panose="020B0503020202020204" pitchFamily="34" charset="0"/>
              </a:rPr>
              <a:t>3. To change your settings for autofill addresses, tap "Addresses and more" and toggle the feature on or off, or edit your saved information as necessary. </a:t>
            </a:r>
          </a:p>
          <a:p>
            <a:pPr marL="146050" indent="0" defTabSz="457200">
              <a:lnSpc>
                <a:spcPct val="90000"/>
              </a:lnSpc>
              <a:spcBef>
                <a:spcPts val="1000"/>
              </a:spcBef>
              <a:buSzPct val="80000"/>
              <a:buNone/>
            </a:pPr>
            <a:r>
              <a:rPr lang="en-US" sz="1400" dirty="0">
                <a:latin typeface="Agency FB" panose="020B0503020202020204" pitchFamily="34" charset="0"/>
              </a:rPr>
              <a:t>4. On an Android phone, you can also tap "Payment methods" above "Addresses and more" to change your autofill payment information and settings.</a:t>
            </a:r>
          </a:p>
        </p:txBody>
      </p:sp>
      <p:grpSp>
        <p:nvGrpSpPr>
          <p:cNvPr id="11" name="Group 10">
            <a:extLst>
              <a:ext uri="{FF2B5EF4-FFF2-40B4-BE49-F238E27FC236}">
                <a16:creationId xmlns:a16="http://schemas.microsoft.com/office/drawing/2014/main" id="{C5C40354-9ED7-4FD0-98CE-CBA11A90AAF9}"/>
              </a:ext>
            </a:extLst>
          </p:cNvPr>
          <p:cNvGrpSpPr/>
          <p:nvPr/>
        </p:nvGrpSpPr>
        <p:grpSpPr>
          <a:xfrm>
            <a:off x="36606" y="110818"/>
            <a:ext cx="9107394" cy="4818460"/>
            <a:chOff x="36606" y="153570"/>
            <a:chExt cx="12155394" cy="6486035"/>
          </a:xfrm>
        </p:grpSpPr>
        <p:grpSp>
          <p:nvGrpSpPr>
            <p:cNvPr id="12" name="Group 11">
              <a:extLst>
                <a:ext uri="{FF2B5EF4-FFF2-40B4-BE49-F238E27FC236}">
                  <a16:creationId xmlns:a16="http://schemas.microsoft.com/office/drawing/2014/main" id="{38FB4437-5C2B-4653-97B5-26573ACB8653}"/>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54361F4E-97E9-4A9E-8A9D-F7AAE286EF4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C9DB7B-0CF4-4743-8EA4-9E08EA0E39B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Icon&#10;&#10;Description automatically generated with medium confidence">
              <a:extLst>
                <a:ext uri="{FF2B5EF4-FFF2-40B4-BE49-F238E27FC236}">
                  <a16:creationId xmlns:a16="http://schemas.microsoft.com/office/drawing/2014/main" id="{33C3F696-E5F0-4F7A-B64E-E702550B0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D6B56A40-9C47-46DC-A747-68A03E9832F3}"/>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D440C4E7-FCE2-F1FB-7E4E-17DCFED00E8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91070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058125" y="860618"/>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921774" y="1257300"/>
            <a:ext cx="7076351"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ii.	PASSWORDS: Google save your passwords if you allow it for saving them. In order to see what all passwords you have saved, you can visit this site, If you sync all your devices together, passwords can be used on Chrome on all your devices, and across some apps on your Android devices. When sync is turned on for passwords in Chrome, your passwords are saved to your Google </a:t>
            </a:r>
            <a:r>
              <a:rPr lang="en-US" sz="1400" dirty="0" err="1">
                <a:latin typeface="Agency FB" panose="020B0503020202020204" pitchFamily="34" charset="0"/>
              </a:rPr>
              <a:t>Account.We</a:t>
            </a:r>
            <a:r>
              <a:rPr lang="en-US" sz="1400" dirty="0">
                <a:latin typeface="Agency FB" panose="020B0503020202020204" pitchFamily="34" charset="0"/>
              </a:rPr>
              <a:t> can manage our passwords other than google account’s password by using a password manager. Google itself provides a complete list of ways to manage passwords on computer, </a:t>
            </a:r>
            <a:r>
              <a:rPr lang="en-US" sz="1400" dirty="0" err="1">
                <a:latin typeface="Agency FB" panose="020B0503020202020204" pitchFamily="34" charset="0"/>
              </a:rPr>
              <a:t>IPhone</a:t>
            </a:r>
            <a:r>
              <a:rPr lang="en-US" sz="1400" dirty="0">
                <a:latin typeface="Agency FB" panose="020B0503020202020204" pitchFamily="34" charset="0"/>
              </a:rPr>
              <a:t> or on Android and you can find the link here.</a:t>
            </a:r>
          </a:p>
          <a:p>
            <a:pPr marL="146050" indent="0" defTabSz="457200">
              <a:lnSpc>
                <a:spcPct val="90000"/>
              </a:lnSpc>
              <a:spcBef>
                <a:spcPts val="1000"/>
              </a:spcBef>
              <a:buSzPct val="80000"/>
              <a:buNone/>
            </a:pPr>
            <a:r>
              <a:rPr lang="en-US" sz="1400" dirty="0">
                <a:latin typeface="Agency FB" panose="020B0503020202020204" pitchFamily="34" charset="0"/>
              </a:rPr>
              <a:t>iii.	AUTOFILL:  1. Open the Chrome app on your iPhone or Android phone. </a:t>
            </a:r>
          </a:p>
          <a:p>
            <a:pPr marL="146050" indent="0" defTabSz="457200">
              <a:lnSpc>
                <a:spcPct val="90000"/>
              </a:lnSpc>
              <a:spcBef>
                <a:spcPts val="1000"/>
              </a:spcBef>
              <a:buSzPct val="80000"/>
              <a:buNone/>
            </a:pPr>
            <a:r>
              <a:rPr lang="en-US" sz="1400" dirty="0">
                <a:latin typeface="Agency FB" panose="020B0503020202020204" pitchFamily="34" charset="0"/>
              </a:rPr>
              <a:t>2. Tap the three dots — located either to the right of the address bar (on Android) or the bottom-left corner of the screen (on iPhone)  — and select "Settings."</a:t>
            </a:r>
          </a:p>
          <a:p>
            <a:pPr marL="146050" indent="0" defTabSz="457200">
              <a:lnSpc>
                <a:spcPct val="90000"/>
              </a:lnSpc>
              <a:spcBef>
                <a:spcPts val="1000"/>
              </a:spcBef>
              <a:buSzPct val="80000"/>
              <a:buNone/>
            </a:pPr>
            <a:r>
              <a:rPr lang="en-US" sz="1400" dirty="0">
                <a:latin typeface="Agency FB" panose="020B0503020202020204" pitchFamily="34" charset="0"/>
              </a:rPr>
              <a:t>3. To change your settings for autofill addresses, tap "Addresses and more" and toggle the feature on or off, or edit your saved information as necessary. </a:t>
            </a:r>
          </a:p>
          <a:p>
            <a:pPr marL="146050" indent="0" defTabSz="457200">
              <a:lnSpc>
                <a:spcPct val="90000"/>
              </a:lnSpc>
              <a:spcBef>
                <a:spcPts val="1000"/>
              </a:spcBef>
              <a:buSzPct val="80000"/>
              <a:buNone/>
            </a:pPr>
            <a:r>
              <a:rPr lang="en-US" sz="1400" dirty="0">
                <a:latin typeface="Agency FB" panose="020B0503020202020204" pitchFamily="34" charset="0"/>
              </a:rPr>
              <a:t>4. On an Android phone, you can also tap "Payment methods" above "Addresses and more" to change your autofill payment information and settings.</a:t>
            </a:r>
          </a:p>
        </p:txBody>
      </p:sp>
      <p:grpSp>
        <p:nvGrpSpPr>
          <p:cNvPr id="11" name="Group 10">
            <a:extLst>
              <a:ext uri="{FF2B5EF4-FFF2-40B4-BE49-F238E27FC236}">
                <a16:creationId xmlns:a16="http://schemas.microsoft.com/office/drawing/2014/main" id="{C5C40354-9ED7-4FD0-98CE-CBA11A90AAF9}"/>
              </a:ext>
            </a:extLst>
          </p:cNvPr>
          <p:cNvGrpSpPr/>
          <p:nvPr/>
        </p:nvGrpSpPr>
        <p:grpSpPr>
          <a:xfrm>
            <a:off x="36606" y="110818"/>
            <a:ext cx="9107394" cy="4818460"/>
            <a:chOff x="36606" y="153570"/>
            <a:chExt cx="12155394" cy="6486035"/>
          </a:xfrm>
        </p:grpSpPr>
        <p:grpSp>
          <p:nvGrpSpPr>
            <p:cNvPr id="12" name="Group 11">
              <a:extLst>
                <a:ext uri="{FF2B5EF4-FFF2-40B4-BE49-F238E27FC236}">
                  <a16:creationId xmlns:a16="http://schemas.microsoft.com/office/drawing/2014/main" id="{38FB4437-5C2B-4653-97B5-26573ACB8653}"/>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54361F4E-97E9-4A9E-8A9D-F7AAE286EF4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C9DB7B-0CF4-4743-8EA4-9E08EA0E39B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Icon&#10;&#10;Description automatically generated with medium confidence">
              <a:extLst>
                <a:ext uri="{FF2B5EF4-FFF2-40B4-BE49-F238E27FC236}">
                  <a16:creationId xmlns:a16="http://schemas.microsoft.com/office/drawing/2014/main" id="{33C3F696-E5F0-4F7A-B64E-E702550B0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D6B56A40-9C47-46DC-A747-68A03E9832F3}"/>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3DB142EB-DE4E-2B7A-505C-17B22202EE59}"/>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0836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918015" y="822944"/>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781664" y="1328338"/>
            <a:ext cx="7076351"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6.	Threats and Securities:</a:t>
            </a:r>
          </a:p>
          <a:p>
            <a:pPr marL="603250" lvl="1" indent="0" defTabSz="457200">
              <a:lnSpc>
                <a:spcPct val="90000"/>
              </a:lnSpc>
              <a:spcBef>
                <a:spcPts val="1000"/>
              </a:spcBef>
              <a:buSzPct val="80000"/>
              <a:buNone/>
            </a:pPr>
            <a:r>
              <a:rPr lang="en-US" sz="1250" dirty="0">
                <a:latin typeface="Agency FB" panose="020B0503020202020204" pitchFamily="34" charset="0"/>
              </a:rPr>
              <a:t>a.	Chrome extensions can perform a variety of tasks, from showing the Alexa ranking of websites to blocking ads to processing cryptocurrency payments on-site, and much more.</a:t>
            </a:r>
          </a:p>
          <a:p>
            <a:pPr marL="603250" lvl="1" indent="0" defTabSz="457200">
              <a:lnSpc>
                <a:spcPct val="90000"/>
              </a:lnSpc>
              <a:spcBef>
                <a:spcPts val="1000"/>
              </a:spcBef>
              <a:buSzPct val="80000"/>
              <a:buNone/>
            </a:pPr>
            <a:r>
              <a:rPr lang="en-US" sz="1250" dirty="0">
                <a:latin typeface="Agency FB" panose="020B0503020202020204" pitchFamily="34" charset="0"/>
              </a:rPr>
              <a:t>b.	 Some extensions might request access to a microphone or webcam, and others might require permission to modify web page content.</a:t>
            </a:r>
          </a:p>
          <a:p>
            <a:pPr marL="603250" lvl="1" indent="0" defTabSz="457200">
              <a:lnSpc>
                <a:spcPct val="90000"/>
              </a:lnSpc>
              <a:spcBef>
                <a:spcPts val="1000"/>
              </a:spcBef>
              <a:buSzPct val="80000"/>
              <a:buNone/>
            </a:pPr>
            <a:r>
              <a:rPr lang="en-US" sz="1250" dirty="0">
                <a:latin typeface="Agency FB" panose="020B0503020202020204" pitchFamily="34" charset="0"/>
              </a:rPr>
              <a:t>c.	Chrome has a Web Store where developers can publish extensions and users can install them on their browsers. </a:t>
            </a:r>
          </a:p>
          <a:p>
            <a:pPr marL="603250" lvl="1" indent="0" defTabSz="457200">
              <a:lnSpc>
                <a:spcPct val="90000"/>
              </a:lnSpc>
              <a:spcBef>
                <a:spcPts val="1000"/>
              </a:spcBef>
              <a:buSzPct val="80000"/>
              <a:buNone/>
            </a:pPr>
            <a:r>
              <a:rPr lang="en-US" sz="1250" dirty="0">
                <a:latin typeface="Agency FB" panose="020B0503020202020204" pitchFamily="34" charset="0"/>
              </a:rPr>
              <a:t>d.	Despite the best efforts of Google to stop hackers or notorious people from doing </a:t>
            </a:r>
            <a:r>
              <a:rPr lang="en-US" sz="1250" dirty="0" err="1">
                <a:latin typeface="Agency FB" panose="020B0503020202020204" pitchFamily="34" charset="0"/>
              </a:rPr>
              <a:t>misharm</a:t>
            </a:r>
            <a:r>
              <a:rPr lang="en-US" sz="1250" dirty="0">
                <a:latin typeface="Agency FB" panose="020B0503020202020204" pitchFamily="34" charset="0"/>
              </a:rPr>
              <a:t> to individuals, we all need to be aware of the security issues they possess.</a:t>
            </a:r>
          </a:p>
          <a:p>
            <a:pPr marL="603250" lvl="1" indent="0" defTabSz="457200">
              <a:lnSpc>
                <a:spcPct val="90000"/>
              </a:lnSpc>
              <a:spcBef>
                <a:spcPts val="1000"/>
              </a:spcBef>
              <a:buSzPct val="80000"/>
              <a:buNone/>
            </a:pPr>
            <a:r>
              <a:rPr lang="en-US" sz="1250" dirty="0">
                <a:latin typeface="Agency FB" panose="020B0503020202020204" pitchFamily="34" charset="0"/>
              </a:rPr>
              <a:t>e.	Malicious actors disguise their malware under the guise of extensions that perform useful tasks. Once the user installs the extension, hackers can perform various harmful tasks without the user’s knowledge.</a:t>
            </a:r>
          </a:p>
          <a:p>
            <a:pPr marL="603250" lvl="1" indent="0" defTabSz="457200">
              <a:lnSpc>
                <a:spcPct val="90000"/>
              </a:lnSpc>
              <a:spcBef>
                <a:spcPts val="1000"/>
              </a:spcBef>
              <a:buSzPct val="80000"/>
              <a:buNone/>
            </a:pPr>
            <a:r>
              <a:rPr lang="en-US" sz="1250" dirty="0">
                <a:latin typeface="Agency FB" panose="020B0503020202020204" pitchFamily="34" charset="0"/>
              </a:rPr>
              <a:t>f.	What makes malicious extensions especially dangerous is that once installed, users allow them the freedom to do anything they want, including sending the user’s data to clandestine servers without being flagged as malicious activity.</a:t>
            </a:r>
          </a:p>
        </p:txBody>
      </p:sp>
      <p:grpSp>
        <p:nvGrpSpPr>
          <p:cNvPr id="4" name="Group 3">
            <a:extLst>
              <a:ext uri="{FF2B5EF4-FFF2-40B4-BE49-F238E27FC236}">
                <a16:creationId xmlns:a16="http://schemas.microsoft.com/office/drawing/2014/main" id="{D5D00E39-9671-4312-A5A8-A2F9A0FEBFDC}"/>
              </a:ext>
            </a:extLst>
          </p:cNvPr>
          <p:cNvGrpSpPr/>
          <p:nvPr/>
        </p:nvGrpSpPr>
        <p:grpSpPr>
          <a:xfrm>
            <a:off x="36606" y="110818"/>
            <a:ext cx="9107394" cy="4818460"/>
            <a:chOff x="36606" y="153570"/>
            <a:chExt cx="12155394" cy="6486035"/>
          </a:xfrm>
        </p:grpSpPr>
        <p:grpSp>
          <p:nvGrpSpPr>
            <p:cNvPr id="5" name="Group 4">
              <a:extLst>
                <a:ext uri="{FF2B5EF4-FFF2-40B4-BE49-F238E27FC236}">
                  <a16:creationId xmlns:a16="http://schemas.microsoft.com/office/drawing/2014/main" id="{E1A953E2-BA5D-4138-AF26-729FD156779E}"/>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4583024-EF23-4C0F-9618-08194ADBCB9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16D7B-9C91-422C-9C83-CE540F4972D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E1A0E609-ADD2-43C3-9515-1693300D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8D40D044-4F7C-4DC4-A1E2-7BD4D977CFC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501AEC20-6588-68FB-8EFC-9CF824FD808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2827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882434" y="706095"/>
            <a:ext cx="4220157"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a:t>
            </a:r>
          </a:p>
        </p:txBody>
      </p:sp>
      <p:sp>
        <p:nvSpPr>
          <p:cNvPr id="364547" name="Rectangle 3"/>
          <p:cNvSpPr>
            <a:spLocks noGrp="1" noChangeArrowheads="1"/>
          </p:cNvSpPr>
          <p:nvPr>
            <p:ph type="body" idx="1"/>
          </p:nvPr>
        </p:nvSpPr>
        <p:spPr>
          <a:xfrm>
            <a:off x="3777968" y="1118988"/>
            <a:ext cx="4220157" cy="2872465"/>
          </a:xfrm>
        </p:spPr>
        <p:txBody>
          <a:bodyPr vert="horz" lIns="91440" tIns="45720" rIns="91440" bIns="45720" rtlCol="0">
            <a:noAutofit/>
          </a:bodyPr>
          <a:lstStyle/>
          <a:p>
            <a:pPr defTabSz="457200">
              <a:lnSpc>
                <a:spcPct val="90000"/>
              </a:lnSpc>
              <a:spcBef>
                <a:spcPts val="1000"/>
              </a:spcBef>
              <a:buSzPct val="80000"/>
              <a:buFont typeface="Wingdings 3" charset="2"/>
              <a:buChar char=""/>
            </a:pPr>
            <a:r>
              <a:rPr lang="en-US" sz="1200" dirty="0">
                <a:latin typeface="Agency FB" panose="020B0503020202020204" pitchFamily="34" charset="0"/>
              </a:rPr>
              <a:t>Social networks                                                   —   Connect with people</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Media sharing ,networks		               — Share photos, videos, and other media</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Discussion forums        		               — Share news and ideas</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Bookmarking and content curation networks  — Discover, save, and share new content</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Consumer review networks 	               — Find and review businesses</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Blogging and publishing networks                        — Publish content online</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Interest-based networks                                     — Share interests and hobbies</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Social shopping networks                                   —  Shop online</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Sharing economy networks 	                — Trade goods and services</a:t>
            </a:r>
          </a:p>
          <a:p>
            <a:pPr defTabSz="457200">
              <a:lnSpc>
                <a:spcPct val="90000"/>
              </a:lnSpc>
              <a:spcBef>
                <a:spcPts val="1000"/>
              </a:spcBef>
              <a:buSzPct val="80000"/>
              <a:buFont typeface="Wingdings 3" charset="2"/>
              <a:buChar char=""/>
            </a:pPr>
            <a:r>
              <a:rPr lang="en-US" sz="1200" dirty="0">
                <a:latin typeface="Agency FB" panose="020B0503020202020204" pitchFamily="34" charset="0"/>
              </a:rPr>
              <a:t>Anonymous social networks	                — Communicate anonymously</a:t>
            </a:r>
          </a:p>
        </p:txBody>
      </p:sp>
      <p:pic>
        <p:nvPicPr>
          <p:cNvPr id="71" name="Graphic 70" descr="Social Network">
            <a:extLst>
              <a:ext uri="{FF2B5EF4-FFF2-40B4-BE49-F238E27FC236}">
                <a16:creationId xmlns:a16="http://schemas.microsoft.com/office/drawing/2014/main" id="{DDB680EF-2303-49EE-B2FB-46F24DE971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685" y="1004652"/>
            <a:ext cx="3195817" cy="3195817"/>
          </a:xfrm>
          <a:prstGeom prst="rect">
            <a:avLst/>
          </a:prstGeom>
          <a:effectLst>
            <a:outerShdw blurRad="50800" dist="38100" dir="5400000" algn="t" rotWithShape="0">
              <a:prstClr val="black">
                <a:alpha val="43000"/>
              </a:prstClr>
            </a:outerShdw>
          </a:effectLst>
        </p:spPr>
      </p:pic>
      <p:grpSp>
        <p:nvGrpSpPr>
          <p:cNvPr id="19" name="Group 18">
            <a:extLst>
              <a:ext uri="{FF2B5EF4-FFF2-40B4-BE49-F238E27FC236}">
                <a16:creationId xmlns:a16="http://schemas.microsoft.com/office/drawing/2014/main" id="{41755BE8-510D-482F-A154-78BCBE11182D}"/>
              </a:ext>
            </a:extLst>
          </p:cNvPr>
          <p:cNvGrpSpPr/>
          <p:nvPr/>
        </p:nvGrpSpPr>
        <p:grpSpPr>
          <a:xfrm>
            <a:off x="36606" y="134667"/>
            <a:ext cx="9107394" cy="4901378"/>
            <a:chOff x="36606" y="153570"/>
            <a:chExt cx="12155394" cy="6486035"/>
          </a:xfrm>
        </p:grpSpPr>
        <p:grpSp>
          <p:nvGrpSpPr>
            <p:cNvPr id="20" name="Group 19">
              <a:extLst>
                <a:ext uri="{FF2B5EF4-FFF2-40B4-BE49-F238E27FC236}">
                  <a16:creationId xmlns:a16="http://schemas.microsoft.com/office/drawing/2014/main" id="{FAC82E11-B4D2-4521-B842-696806F3A676}"/>
                </a:ext>
              </a:extLst>
            </p:cNvPr>
            <p:cNvGrpSpPr/>
            <p:nvPr/>
          </p:nvGrpSpPr>
          <p:grpSpPr>
            <a:xfrm>
              <a:off x="36606" y="893490"/>
              <a:ext cx="12155394" cy="5746115"/>
              <a:chOff x="53574" y="759313"/>
              <a:chExt cx="12155394" cy="5746115"/>
            </a:xfrm>
          </p:grpSpPr>
          <p:sp>
            <p:nvSpPr>
              <p:cNvPr id="24" name="Rectangle 23">
                <a:extLst>
                  <a:ext uri="{FF2B5EF4-FFF2-40B4-BE49-F238E27FC236}">
                    <a16:creationId xmlns:a16="http://schemas.microsoft.com/office/drawing/2014/main" id="{C190CAB8-94D8-47A0-84BB-E6A1F8CFA62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F5F40D-7297-4A94-B090-9D8E2E2F193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descr="Icon&#10;&#10;Description automatically generated with medium confidence">
              <a:extLst>
                <a:ext uri="{FF2B5EF4-FFF2-40B4-BE49-F238E27FC236}">
                  <a16:creationId xmlns:a16="http://schemas.microsoft.com/office/drawing/2014/main" id="{742635AE-5C08-4208-8FC3-F78D3D7AA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E2206669-24E6-457B-BB79-30FD2EA6D26F}"/>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019C2879-A301-A3B2-0B86-8CE95BCCC15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44108" y="9231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12" name="TextBox 11">
            <a:extLst>
              <a:ext uri="{FF2B5EF4-FFF2-40B4-BE49-F238E27FC236}">
                <a16:creationId xmlns:a16="http://schemas.microsoft.com/office/drawing/2014/main" id="{07F19860-98E3-407B-81DC-987A2238D40A}"/>
              </a:ext>
            </a:extLst>
          </p:cNvPr>
          <p:cNvSpPr txBox="1"/>
          <p:nvPr/>
        </p:nvSpPr>
        <p:spPr>
          <a:xfrm>
            <a:off x="2226365" y="0"/>
            <a:ext cx="7665057" cy="5262979"/>
          </a:xfrm>
          <a:prstGeom prst="rect">
            <a:avLst/>
          </a:prstGeom>
          <a:noFill/>
        </p:spPr>
        <p:txBody>
          <a:bodyPr wrap="square">
            <a:spAutoFit/>
          </a:bodyPr>
          <a:lstStyle/>
          <a:p>
            <a:r>
              <a:rPr lang="en-IN" sz="1600" b="1" i="0" u="none" strike="noStrike" dirty="0">
                <a:solidFill>
                  <a:srgbClr val="000000"/>
                </a:solidFill>
                <a:effectLst/>
              </a:rPr>
              <a:t>Recap of previous session </a:t>
            </a:r>
            <a:r>
              <a:rPr lang="en-US" sz="1600" b="1" dirty="0">
                <a:ea typeface="+mj-ea"/>
                <a:cs typeface="+mj-cs"/>
              </a:rPr>
              <a:t>	                         			</a:t>
            </a:r>
            <a:br>
              <a:rPr lang="en-US" sz="1600" b="1" dirty="0">
                <a:ea typeface="+mj-ea"/>
                <a:cs typeface="+mj-cs"/>
              </a:rPr>
            </a:br>
            <a:r>
              <a:rPr lang="en-US" sz="1600" b="1" dirty="0">
                <a:ea typeface="+mj-ea"/>
                <a:cs typeface="+mj-cs"/>
              </a:rPr>
              <a:t>Basic Security Policies (desktop, </a:t>
            </a:r>
            <a:r>
              <a:rPr lang="en-US" sz="1600" b="1" dirty="0" err="1">
                <a:ea typeface="+mj-ea"/>
                <a:cs typeface="+mj-cs"/>
              </a:rPr>
              <a:t>Usb</a:t>
            </a:r>
            <a:r>
              <a:rPr lang="en-US" sz="1600" b="1" dirty="0">
                <a:ea typeface="+mj-ea"/>
                <a:cs typeface="+mj-cs"/>
              </a:rPr>
              <a:t>, documents)</a:t>
            </a:r>
          </a:p>
          <a:p>
            <a:r>
              <a:rPr lang="en-US" sz="1600" b="1" dirty="0">
                <a:ea typeface="+mj-ea"/>
                <a:cs typeface="+mj-cs"/>
              </a:rPr>
              <a:t> - Browser Security Implementations </a:t>
            </a:r>
          </a:p>
          <a:p>
            <a:r>
              <a:rPr lang="en-US" sz="1600" b="1" dirty="0">
                <a:ea typeface="+mj-ea"/>
                <a:cs typeface="+mj-cs"/>
              </a:rPr>
              <a:t>- Safe Browsing - Cookies</a:t>
            </a:r>
          </a:p>
          <a:p>
            <a:r>
              <a:rPr lang="en-US" sz="1600" b="1" dirty="0">
                <a:ea typeface="+mj-ea"/>
                <a:cs typeface="+mj-cs"/>
              </a:rPr>
              <a:t>- Clear Cookies &amp; History data </a:t>
            </a:r>
          </a:p>
          <a:p>
            <a:pPr marL="285750" indent="-285750">
              <a:buFontTx/>
              <a:buChar char="-"/>
            </a:pPr>
            <a:r>
              <a:rPr lang="en-US" sz="1600" b="1" dirty="0">
                <a:ea typeface="+mj-ea"/>
                <a:cs typeface="+mj-cs"/>
              </a:rPr>
              <a:t>Google Search ,Toll free numbers </a:t>
            </a:r>
            <a:br>
              <a:rPr lang="en-US" sz="1600" b="1" dirty="0">
                <a:ea typeface="+mj-ea"/>
                <a:cs typeface="+mj-cs"/>
              </a:rPr>
            </a:br>
            <a:r>
              <a:rPr lang="en-US" sz="1600" b="1" dirty="0">
                <a:ea typeface="+mj-ea"/>
                <a:cs typeface="+mj-cs"/>
              </a:rPr>
              <a:t>Password Security Measures</a:t>
            </a:r>
          </a:p>
          <a:p>
            <a:pPr marL="285750" indent="-285750">
              <a:buFontTx/>
              <a:buChar char="-"/>
            </a:pPr>
            <a:r>
              <a:rPr lang="en-US" sz="1600" b="1" dirty="0">
                <a:ea typeface="+mj-ea"/>
                <a:cs typeface="+mj-cs"/>
              </a:rPr>
              <a:t>Email Security</a:t>
            </a:r>
          </a:p>
          <a:p>
            <a:pPr marL="285750" indent="-285750">
              <a:buFontTx/>
              <a:buChar char="-"/>
            </a:pPr>
            <a:r>
              <a:rPr lang="en-US" sz="1600" b="1" dirty="0">
                <a:ea typeface="+mj-ea"/>
                <a:cs typeface="+mj-cs"/>
              </a:rPr>
              <a:t>Social Media Privacy (  FB, Insta, Twitter, Linked in, </a:t>
            </a:r>
            <a:r>
              <a:rPr lang="en-US" sz="1600" b="1" dirty="0" err="1">
                <a:ea typeface="+mj-ea"/>
                <a:cs typeface="+mj-cs"/>
              </a:rPr>
              <a:t>Youtube</a:t>
            </a:r>
            <a:r>
              <a:rPr lang="en-US" sz="1600" b="1" dirty="0">
                <a:ea typeface="+mj-ea"/>
                <a:cs typeface="+mj-cs"/>
              </a:rPr>
              <a:t> ),</a:t>
            </a:r>
          </a:p>
          <a:p>
            <a:pPr lvl="1"/>
            <a:r>
              <a:rPr lang="en-US" sz="1600" b="1" dirty="0">
                <a:ea typeface="+mj-ea"/>
                <a:cs typeface="+mj-cs"/>
              </a:rPr>
              <a:t>    - Privacy &amp; Security Settings</a:t>
            </a:r>
          </a:p>
          <a:p>
            <a:pPr lvl="1"/>
            <a:r>
              <a:rPr lang="en-US" sz="1600" b="1" dirty="0">
                <a:ea typeface="+mj-ea"/>
                <a:cs typeface="+mj-cs"/>
              </a:rPr>
              <a:t>    - Multifactor Authentication</a:t>
            </a:r>
          </a:p>
          <a:p>
            <a:pPr lvl="1"/>
            <a:r>
              <a:rPr lang="en-US" sz="1600" b="1" dirty="0">
                <a:ea typeface="+mj-ea"/>
                <a:cs typeface="+mj-cs"/>
              </a:rPr>
              <a:t>    - Securing Personal </a:t>
            </a:r>
            <a:r>
              <a:rPr lang="en-US" sz="1600" b="1" dirty="0" err="1">
                <a:ea typeface="+mj-ea"/>
                <a:cs typeface="+mj-cs"/>
              </a:rPr>
              <a:t>DataHow</a:t>
            </a:r>
            <a:r>
              <a:rPr lang="en-US" sz="1600" b="1" dirty="0">
                <a:ea typeface="+mj-ea"/>
                <a:cs typeface="+mj-cs"/>
              </a:rPr>
              <a:t> to Use Google DOCS, Sheets, Forms, Meet </a:t>
            </a:r>
          </a:p>
          <a:p>
            <a:pPr lvl="1"/>
            <a:r>
              <a:rPr lang="en-US" sz="1600" b="1" dirty="0">
                <a:ea typeface="+mj-ea"/>
                <a:cs typeface="+mj-cs"/>
              </a:rPr>
              <a:t>Instant Messenger Safety (</a:t>
            </a:r>
            <a:r>
              <a:rPr lang="en-US" sz="1600" b="1" dirty="0" err="1">
                <a:ea typeface="+mj-ea"/>
                <a:cs typeface="+mj-cs"/>
              </a:rPr>
              <a:t>Whats</a:t>
            </a:r>
            <a:r>
              <a:rPr lang="en-US" sz="1600" b="1" dirty="0">
                <a:ea typeface="+mj-ea"/>
                <a:cs typeface="+mj-cs"/>
              </a:rPr>
              <a:t> App, Snap </a:t>
            </a:r>
            <a:r>
              <a:rPr lang="en-US" sz="1600" b="1" dirty="0" err="1">
                <a:ea typeface="+mj-ea"/>
                <a:cs typeface="+mj-cs"/>
              </a:rPr>
              <a:t>Chat,Telegram</a:t>
            </a:r>
            <a:r>
              <a:rPr lang="en-US" sz="1600" b="1" dirty="0">
                <a:ea typeface="+mj-ea"/>
                <a:cs typeface="+mj-cs"/>
              </a:rPr>
              <a:t>)</a:t>
            </a:r>
          </a:p>
          <a:p>
            <a:pPr lvl="1"/>
            <a:r>
              <a:rPr lang="en-US" sz="1600" b="1" dirty="0">
                <a:ea typeface="+mj-ea"/>
                <a:cs typeface="+mj-cs"/>
              </a:rPr>
              <a:t>Public </a:t>
            </a:r>
            <a:r>
              <a:rPr lang="en-US" sz="1600" b="1" dirty="0" err="1">
                <a:ea typeface="+mj-ea"/>
                <a:cs typeface="+mj-cs"/>
              </a:rPr>
              <a:t>WiFi</a:t>
            </a:r>
            <a:r>
              <a:rPr lang="en-US" sz="1600" b="1" dirty="0">
                <a:ea typeface="+mj-ea"/>
                <a:cs typeface="+mj-cs"/>
              </a:rPr>
              <a:t> </a:t>
            </a:r>
          </a:p>
          <a:p>
            <a:pPr lvl="1"/>
            <a:r>
              <a:rPr lang="en-US" sz="1600" b="1" dirty="0">
                <a:ea typeface="+mj-ea"/>
                <a:cs typeface="+mj-cs"/>
              </a:rPr>
              <a:t>Windows Security  and Updating of Software's and apps</a:t>
            </a:r>
          </a:p>
          <a:p>
            <a:pPr lvl="1"/>
            <a:r>
              <a:rPr lang="en-US" sz="1600" b="1" dirty="0">
                <a:ea typeface="+mj-ea"/>
                <a:cs typeface="+mj-cs"/>
              </a:rPr>
              <a:t>Laptop Cameras, Web Cams</a:t>
            </a:r>
          </a:p>
          <a:p>
            <a:pPr lvl="1"/>
            <a:r>
              <a:rPr lang="en-US" sz="1600" b="1" dirty="0">
                <a:ea typeface="+mj-ea"/>
                <a:cs typeface="+mj-cs"/>
              </a:rPr>
              <a:t>Android Security</a:t>
            </a:r>
          </a:p>
          <a:p>
            <a:pPr lvl="1"/>
            <a:r>
              <a:rPr lang="en-US" sz="1600" b="1" dirty="0">
                <a:ea typeface="+mj-ea"/>
                <a:cs typeface="+mj-cs"/>
              </a:rPr>
              <a:t>- Play Store </a:t>
            </a:r>
          </a:p>
          <a:p>
            <a:pPr lvl="1"/>
            <a:r>
              <a:rPr lang="en-US" sz="1600" b="1" dirty="0">
                <a:ea typeface="+mj-ea"/>
                <a:cs typeface="+mj-cs"/>
              </a:rPr>
              <a:t>- Installation of apps</a:t>
            </a:r>
          </a:p>
          <a:p>
            <a:pPr lvl="1"/>
            <a:r>
              <a:rPr lang="en-US" sz="1600" b="1" dirty="0">
                <a:ea typeface="+mj-ea"/>
                <a:cs typeface="+mj-cs"/>
              </a:rPr>
              <a:t>- Permissions</a:t>
            </a:r>
          </a:p>
          <a:p>
            <a:r>
              <a:rPr lang="en-US" sz="1600" b="1" dirty="0">
                <a:ea typeface="+mj-ea"/>
                <a:cs typeface="+mj-cs"/>
              </a:rPr>
              <a:t>Antivirus -List and Installation, </a:t>
            </a:r>
            <a:endParaRPr lang="en-IN" sz="1400" b="1" dirty="0"/>
          </a:p>
        </p:txBody>
      </p:sp>
      <p:sp>
        <p:nvSpPr>
          <p:cNvPr id="2" name="Rectangle 1">
            <a:extLst>
              <a:ext uri="{FF2B5EF4-FFF2-40B4-BE49-F238E27FC236}">
                <a16:creationId xmlns:a16="http://schemas.microsoft.com/office/drawing/2014/main" id="{429BC73D-29C8-2D25-B1FE-7A6090764A56}"/>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851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5" name="Picture 4">
            <a:extLst>
              <a:ext uri="{FF2B5EF4-FFF2-40B4-BE49-F238E27FC236}">
                <a16:creationId xmlns:a16="http://schemas.microsoft.com/office/drawing/2014/main" id="{6F80C8B2-7EA6-4E04-BB43-90BD5F96D164}"/>
              </a:ext>
            </a:extLst>
          </p:cNvPr>
          <p:cNvPicPr>
            <a:picLocks noChangeAspect="1"/>
          </p:cNvPicPr>
          <p:nvPr/>
        </p:nvPicPr>
        <p:blipFill>
          <a:blip r:embed="rId3"/>
          <a:stretch>
            <a:fillRect/>
          </a:stretch>
        </p:blipFill>
        <p:spPr>
          <a:xfrm>
            <a:off x="1007953" y="632469"/>
            <a:ext cx="7450247" cy="4196392"/>
          </a:xfrm>
          <a:prstGeom prst="rect">
            <a:avLst/>
          </a:prstGeom>
        </p:spPr>
      </p:pic>
      <p:grpSp>
        <p:nvGrpSpPr>
          <p:cNvPr id="3" name="Group 2">
            <a:extLst>
              <a:ext uri="{FF2B5EF4-FFF2-40B4-BE49-F238E27FC236}">
                <a16:creationId xmlns:a16="http://schemas.microsoft.com/office/drawing/2014/main" id="{81EFD52E-723B-4812-B4C8-19E2BEFD0ECE}"/>
              </a:ext>
            </a:extLst>
          </p:cNvPr>
          <p:cNvGrpSpPr/>
          <p:nvPr/>
        </p:nvGrpSpPr>
        <p:grpSpPr>
          <a:xfrm>
            <a:off x="36606" y="134667"/>
            <a:ext cx="9107394" cy="4901378"/>
            <a:chOff x="36606" y="153570"/>
            <a:chExt cx="12155394" cy="6486035"/>
          </a:xfrm>
        </p:grpSpPr>
        <p:grpSp>
          <p:nvGrpSpPr>
            <p:cNvPr id="4" name="Group 3">
              <a:extLst>
                <a:ext uri="{FF2B5EF4-FFF2-40B4-BE49-F238E27FC236}">
                  <a16:creationId xmlns:a16="http://schemas.microsoft.com/office/drawing/2014/main" id="{DB8BB3EE-C4BF-48DD-95B2-E054821E0C04}"/>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1B48C54F-A667-40DF-8046-26139549A78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A7A2D7-98B6-4B86-97A8-E7A0C290112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AE0DFF19-DBA6-48A6-8991-4689F256D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A402ADCA-28F7-4069-B3F4-442A4344374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EEC5E736-2AFB-31C7-39B3-86C78148DA2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182314" y="701560"/>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Facebook</a:t>
            </a:r>
          </a:p>
        </p:txBody>
      </p:sp>
      <p:sp>
        <p:nvSpPr>
          <p:cNvPr id="364547" name="Rectangle 3"/>
          <p:cNvSpPr>
            <a:spLocks noGrp="1" noChangeArrowheads="1"/>
          </p:cNvSpPr>
          <p:nvPr>
            <p:ph type="body" idx="1"/>
          </p:nvPr>
        </p:nvSpPr>
        <p:spPr>
          <a:xfrm>
            <a:off x="3494151" y="1028700"/>
            <a:ext cx="5383149" cy="3543300"/>
          </a:xfrm>
        </p:spPr>
        <p:txBody>
          <a:bodyPr vert="horz" lIns="91440" tIns="45720" rIns="91440" bIns="45720" rtlCol="0">
            <a:noAutofit/>
          </a:bodyPr>
          <a:lstStyle/>
          <a:p>
            <a:pPr marL="146050" indent="0" defTabSz="457200">
              <a:lnSpc>
                <a:spcPct val="90000"/>
              </a:lnSpc>
              <a:spcBef>
                <a:spcPts val="1000"/>
              </a:spcBef>
              <a:buSzPct val="80000"/>
              <a:buNone/>
            </a:pPr>
            <a:r>
              <a:rPr lang="en-US" sz="1800" dirty="0">
                <a:latin typeface="Agency FB" panose="020B0503020202020204" pitchFamily="34" charset="0"/>
              </a:rPr>
              <a:t>a.	PASSWORDS: Easy passwords can be hacked, and although 	it’s been said to stop using the same password for multiple 	accounts, most people feel it’s a lot easier to do that. Don’t! 	It’s important to use a strong password that has a 	combination of characters, numbers and letters.</a:t>
            </a:r>
          </a:p>
          <a:p>
            <a:pPr marL="146050" indent="0" defTabSz="457200">
              <a:lnSpc>
                <a:spcPct val="90000"/>
              </a:lnSpc>
              <a:spcBef>
                <a:spcPts val="1000"/>
              </a:spcBef>
              <a:buSzPct val="80000"/>
              <a:buNone/>
            </a:pPr>
            <a:r>
              <a:rPr lang="en-US" sz="1800" dirty="0">
                <a:latin typeface="Agency FB" panose="020B0503020202020204" pitchFamily="34" charset="0"/>
              </a:rPr>
              <a:t>b.	TWO FACTOR AUTHENTICATION: Facebook has made it 	possible to utilize a two-factor authentication to ensure an 	additional layer of security. Users can set this up in the 	security and login section of the account. Once this is 	activated, the user account will also require a code (usually 	sent to the phone) to log in.</a:t>
            </a:r>
          </a:p>
        </p:txBody>
      </p:sp>
      <p:pic>
        <p:nvPicPr>
          <p:cNvPr id="12" name="Google Shape;151;p16">
            <a:extLst>
              <a:ext uri="{FF2B5EF4-FFF2-40B4-BE49-F238E27FC236}">
                <a16:creationId xmlns:a16="http://schemas.microsoft.com/office/drawing/2014/main" id="{E6B5A991-20BA-4571-B968-39B2958D558C}"/>
              </a:ext>
            </a:extLst>
          </p:cNvPr>
          <p:cNvPicPr preferRelativeResize="0"/>
          <p:nvPr/>
        </p:nvPicPr>
        <p:blipFill>
          <a:blip r:embed="rId2">
            <a:alphaModFix/>
          </a:blip>
          <a:stretch>
            <a:fillRect/>
          </a:stretch>
        </p:blipFill>
        <p:spPr>
          <a:xfrm>
            <a:off x="912033" y="1930400"/>
            <a:ext cx="1295400" cy="1282700"/>
          </a:xfrm>
          <a:prstGeom prst="rect">
            <a:avLst/>
          </a:prstGeom>
        </p:spPr>
      </p:pic>
      <p:grpSp>
        <p:nvGrpSpPr>
          <p:cNvPr id="5" name="Group 4">
            <a:extLst>
              <a:ext uri="{FF2B5EF4-FFF2-40B4-BE49-F238E27FC236}">
                <a16:creationId xmlns:a16="http://schemas.microsoft.com/office/drawing/2014/main" id="{83F1206F-E9BA-4C8D-909B-832A38D33312}"/>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D1F55552-F4EE-4CB2-AB0D-756E04C66F5D}"/>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B53F072E-E262-4C7D-930D-32D4FF8DE08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C07C34-FBBD-4581-A4EA-F58EED1259A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779C6BD4-4662-41C3-B4F7-B57AE27E0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B982A01E-5577-406C-8244-F8B2A5CD624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CE1643C0-21EA-AF3E-9E17-7BE0A2090D9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42554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ow to enable two factor authentication on Facebook [Android Guide]">
            <a:extLst>
              <a:ext uri="{FF2B5EF4-FFF2-40B4-BE49-F238E27FC236}">
                <a16:creationId xmlns:a16="http://schemas.microsoft.com/office/drawing/2014/main" id="{8AF047A7-0DE2-44C0-9EEA-31D5AD43C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809625"/>
            <a:ext cx="6667500" cy="35242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4B599CA-A462-4252-B8EA-EAAF6557DE17}"/>
              </a:ext>
            </a:extLst>
          </p:cNvPr>
          <p:cNvGrpSpPr/>
          <p:nvPr/>
        </p:nvGrpSpPr>
        <p:grpSpPr>
          <a:xfrm>
            <a:off x="36606" y="134667"/>
            <a:ext cx="9107394" cy="4901378"/>
            <a:chOff x="36606" y="153570"/>
            <a:chExt cx="12155394" cy="6486035"/>
          </a:xfrm>
        </p:grpSpPr>
        <p:grpSp>
          <p:nvGrpSpPr>
            <p:cNvPr id="4" name="Group 3">
              <a:extLst>
                <a:ext uri="{FF2B5EF4-FFF2-40B4-BE49-F238E27FC236}">
                  <a16:creationId xmlns:a16="http://schemas.microsoft.com/office/drawing/2014/main" id="{9EBCB282-6A37-4656-BCFA-2F3F685D78C3}"/>
                </a:ext>
              </a:extLst>
            </p:cNvPr>
            <p:cNvGrpSpPr/>
            <p:nvPr/>
          </p:nvGrpSpPr>
          <p:grpSpPr>
            <a:xfrm>
              <a:off x="36606" y="893490"/>
              <a:ext cx="12155394" cy="5746115"/>
              <a:chOff x="53574" y="759313"/>
              <a:chExt cx="12155394" cy="5746115"/>
            </a:xfrm>
          </p:grpSpPr>
          <p:sp>
            <p:nvSpPr>
              <p:cNvPr id="8" name="Rectangle 7">
                <a:extLst>
                  <a:ext uri="{FF2B5EF4-FFF2-40B4-BE49-F238E27FC236}">
                    <a16:creationId xmlns:a16="http://schemas.microsoft.com/office/drawing/2014/main" id="{AE5A322F-8FD9-4A9D-90E0-5E24DA78636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59D1E1-24B0-48C6-9C81-8BCBFE9AA05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con&#10;&#10;Description automatically generated with medium confidence">
              <a:extLst>
                <a:ext uri="{FF2B5EF4-FFF2-40B4-BE49-F238E27FC236}">
                  <a16:creationId xmlns:a16="http://schemas.microsoft.com/office/drawing/2014/main" id="{6509DFC9-EB5B-4A82-8A40-9432F5D89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DD675F79-683D-4FF6-AB1D-94985A5F36CD}"/>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62EC77D8-9D76-F795-9023-6E4281B9DE9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0498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231697" y="723068"/>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Facebook</a:t>
            </a:r>
          </a:p>
        </p:txBody>
      </p:sp>
      <p:sp>
        <p:nvSpPr>
          <p:cNvPr id="364547" name="Rectangle 3"/>
          <p:cNvSpPr>
            <a:spLocks noGrp="1" noChangeArrowheads="1"/>
          </p:cNvSpPr>
          <p:nvPr>
            <p:ph type="body" idx="1"/>
          </p:nvPr>
        </p:nvSpPr>
        <p:spPr>
          <a:xfrm>
            <a:off x="3231697" y="1114424"/>
            <a:ext cx="5474154" cy="3457575"/>
          </a:xfrm>
        </p:spPr>
        <p:txBody>
          <a:bodyPr vert="horz" lIns="91440" tIns="45720" rIns="91440" bIns="45720" rtlCol="0">
            <a:noAutofit/>
          </a:bodyPr>
          <a:lstStyle/>
          <a:p>
            <a:pPr marL="146050" indent="0" defTabSz="457200">
              <a:lnSpc>
                <a:spcPct val="90000"/>
              </a:lnSpc>
              <a:spcBef>
                <a:spcPts val="1000"/>
              </a:spcBef>
              <a:buSzPct val="80000"/>
              <a:buNone/>
            </a:pPr>
            <a:r>
              <a:rPr lang="en-US" sz="1800" dirty="0">
                <a:latin typeface="Agency FB" panose="020B0503020202020204" pitchFamily="34" charset="0"/>
              </a:rPr>
              <a:t>c.   POSTS: Securing posts by restricting who sees them is key. If 	the user is concerned about their privacy and taking all the 	precautions necessary to monitor who is able to see their 	account, this will work. Users can also restrict individuals from 	seeing posts where they are tagged. Someone may also want to 	block someone from seeing their friend list. This can be done by 	editing the privacy within the friends option. In order to avoid 	anyone’s comments or posts on the user’s timeline, it’s best to 	create a setting where everything is reviewed prior to being 	posted on the page.</a:t>
            </a:r>
          </a:p>
          <a:p>
            <a:pPr marL="146050" indent="0" defTabSz="457200">
              <a:lnSpc>
                <a:spcPct val="90000"/>
              </a:lnSpc>
              <a:spcBef>
                <a:spcPts val="1000"/>
              </a:spcBef>
              <a:buSzPct val="80000"/>
              <a:buNone/>
            </a:pPr>
            <a:r>
              <a:rPr lang="en-US" sz="1800" dirty="0">
                <a:latin typeface="Agency FB" panose="020B0503020202020204" pitchFamily="34" charset="0"/>
              </a:rPr>
              <a:t>d.	FRIEND LISTS: More often than not, people receive random 	friend requests. If there is not direct affiliation to that request, 	it’s better to ignore and delete.</a:t>
            </a:r>
          </a:p>
        </p:txBody>
      </p:sp>
      <p:pic>
        <p:nvPicPr>
          <p:cNvPr id="12" name="Google Shape;151;p16">
            <a:extLst>
              <a:ext uri="{FF2B5EF4-FFF2-40B4-BE49-F238E27FC236}">
                <a16:creationId xmlns:a16="http://schemas.microsoft.com/office/drawing/2014/main" id="{E6B5A991-20BA-4571-B968-39B2958D558C}"/>
              </a:ext>
            </a:extLst>
          </p:cNvPr>
          <p:cNvPicPr preferRelativeResize="0"/>
          <p:nvPr/>
        </p:nvPicPr>
        <p:blipFill>
          <a:blip r:embed="rId2">
            <a:alphaModFix/>
          </a:blip>
          <a:stretch>
            <a:fillRect/>
          </a:stretch>
        </p:blipFill>
        <p:spPr>
          <a:xfrm>
            <a:off x="1113120" y="2130787"/>
            <a:ext cx="1295400" cy="1282700"/>
          </a:xfrm>
          <a:prstGeom prst="rect">
            <a:avLst/>
          </a:prstGeom>
        </p:spPr>
      </p:pic>
      <p:grpSp>
        <p:nvGrpSpPr>
          <p:cNvPr id="5" name="Group 4">
            <a:extLst>
              <a:ext uri="{FF2B5EF4-FFF2-40B4-BE49-F238E27FC236}">
                <a16:creationId xmlns:a16="http://schemas.microsoft.com/office/drawing/2014/main" id="{1A1D8086-9984-4CCA-B451-2C32743A1159}"/>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215CF1DC-42D3-47A2-9155-A585E1A090F7}"/>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1404870B-FC06-4F2A-AA0C-6A91CC0977D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5AB71B0-61CF-4B48-A1DA-35E199F8E50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2291682A-775A-48CC-99CE-69F2E7853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13231170-FE25-478E-987D-D39E4A70ED5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2FB3C705-9337-1228-8131-BA917575FAC5}"/>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55569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7" name="Rectangle 3"/>
          <p:cNvSpPr>
            <a:spLocks noGrp="1" noChangeArrowheads="1"/>
          </p:cNvSpPr>
          <p:nvPr>
            <p:ph type="body" idx="1"/>
          </p:nvPr>
        </p:nvSpPr>
        <p:spPr>
          <a:xfrm>
            <a:off x="3231696" y="1005398"/>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e.	REPORTING : </a:t>
            </a:r>
          </a:p>
          <a:p>
            <a:pPr marL="146050" indent="0" defTabSz="457200">
              <a:lnSpc>
                <a:spcPct val="90000"/>
              </a:lnSpc>
              <a:spcBef>
                <a:spcPts val="1000"/>
              </a:spcBef>
              <a:buSzPct val="80000"/>
              <a:buNone/>
            </a:pPr>
            <a:r>
              <a:rPr lang="en-US" sz="2000" dirty="0">
                <a:latin typeface="Agency FB" panose="020B0503020202020204" pitchFamily="34" charset="0"/>
              </a:rPr>
              <a:t>1.	Go to the person’s profile. You can do so by searching for his or 	her name in the search bar, or finding them in your newsfeed. </a:t>
            </a:r>
          </a:p>
          <a:p>
            <a:pPr marL="146050" indent="0" defTabSz="457200">
              <a:lnSpc>
                <a:spcPct val="90000"/>
              </a:lnSpc>
              <a:spcBef>
                <a:spcPts val="1000"/>
              </a:spcBef>
              <a:buSzPct val="80000"/>
              <a:buNone/>
            </a:pPr>
            <a:r>
              <a:rPr lang="en-US" sz="2000" dirty="0">
                <a:latin typeface="Agency FB" panose="020B0503020202020204" pitchFamily="34" charset="0"/>
              </a:rPr>
              <a:t>2.	Click on the three dots icon. On mobile, it’s found beneath the 	user’s name and titled ‘More.’ On the desktop, it’s the bottom 	right of the user’s cover photo.</a:t>
            </a:r>
          </a:p>
          <a:p>
            <a:pPr marL="146050" indent="0" defTabSz="457200">
              <a:lnSpc>
                <a:spcPct val="90000"/>
              </a:lnSpc>
              <a:spcBef>
                <a:spcPts val="1000"/>
              </a:spcBef>
              <a:buSzPct val="80000"/>
              <a:buNone/>
            </a:pPr>
            <a:r>
              <a:rPr lang="en-US" sz="2000" dirty="0">
                <a:latin typeface="Agency FB" panose="020B0503020202020204" pitchFamily="34" charset="0"/>
              </a:rPr>
              <a:t>3.	Select ‘Give feedback or report this profile’.</a:t>
            </a:r>
          </a:p>
          <a:p>
            <a:pPr marL="146050" indent="0" defTabSz="457200">
              <a:lnSpc>
                <a:spcPct val="90000"/>
              </a:lnSpc>
              <a:spcBef>
                <a:spcPts val="1000"/>
              </a:spcBef>
              <a:buSzPct val="80000"/>
              <a:buNone/>
            </a:pPr>
            <a:r>
              <a:rPr lang="en-US" sz="2000" dirty="0">
                <a:latin typeface="Agency FB" panose="020B0503020202020204" pitchFamily="34" charset="0"/>
              </a:rPr>
              <a:t>4.	Choose the reason you’re reporting that person. For more 	reporting ways, you can check the </a:t>
            </a:r>
            <a:r>
              <a:rPr lang="en-US" sz="2000" dirty="0" err="1">
                <a:latin typeface="Agency FB" panose="020B0503020202020204" pitchFamily="34" charset="0"/>
              </a:rPr>
              <a:t>facebook</a:t>
            </a:r>
            <a:r>
              <a:rPr lang="en-US" sz="2000" dirty="0">
                <a:latin typeface="Agency FB" panose="020B0503020202020204" pitchFamily="34" charset="0"/>
              </a:rPr>
              <a:t> help center here.</a:t>
            </a:r>
          </a:p>
        </p:txBody>
      </p:sp>
      <p:pic>
        <p:nvPicPr>
          <p:cNvPr id="12" name="Google Shape;151;p16">
            <a:extLst>
              <a:ext uri="{FF2B5EF4-FFF2-40B4-BE49-F238E27FC236}">
                <a16:creationId xmlns:a16="http://schemas.microsoft.com/office/drawing/2014/main" id="{E6B5A991-20BA-4571-B968-39B2958D558C}"/>
              </a:ext>
            </a:extLst>
          </p:cNvPr>
          <p:cNvPicPr preferRelativeResize="0"/>
          <p:nvPr/>
        </p:nvPicPr>
        <p:blipFill>
          <a:blip r:embed="rId2">
            <a:alphaModFix/>
          </a:blip>
          <a:stretch>
            <a:fillRect/>
          </a:stretch>
        </p:blipFill>
        <p:spPr>
          <a:xfrm>
            <a:off x="912033" y="1930400"/>
            <a:ext cx="1295400" cy="1282700"/>
          </a:xfrm>
          <a:prstGeom prst="rect">
            <a:avLst/>
          </a:prstGeom>
        </p:spPr>
      </p:pic>
      <p:sp>
        <p:nvSpPr>
          <p:cNvPr id="5" name="Rectangle 2">
            <a:extLst>
              <a:ext uri="{FF2B5EF4-FFF2-40B4-BE49-F238E27FC236}">
                <a16:creationId xmlns:a16="http://schemas.microsoft.com/office/drawing/2014/main" id="{5DEC1F5D-5C4B-4C8A-AA7D-C6D9B4C12668}"/>
              </a:ext>
            </a:extLst>
          </p:cNvPr>
          <p:cNvSpPr txBox="1">
            <a:spLocks noChangeArrowheads="1"/>
          </p:cNvSpPr>
          <p:nvPr/>
        </p:nvSpPr>
        <p:spPr>
          <a:xfrm>
            <a:off x="3060246" y="704018"/>
            <a:ext cx="6940000" cy="1102409"/>
          </a:xfrm>
          <a:prstGeom prst="rect">
            <a:avLst/>
          </a:prstGeom>
        </p:spPr>
        <p:txBody>
          <a:bodyPr spcFirstLastPara="1" vert="horz" wrap="square" lIns="91440" tIns="45720" rIns="91440" bIns="45720" rtlCol="0" anchor="t" anchorCtr="0">
            <a:normAutofit/>
          </a:bodyPr>
          <a:lstStyle>
            <a:lvl1pPr lvl="0" algn="l" defTabSz="685800" rtl="0" eaLnBrk="1" latinLnBrk="0" hangingPunct="1">
              <a:lnSpc>
                <a:spcPct val="90000"/>
              </a:lnSpc>
              <a:spcBef>
                <a:spcPts val="0"/>
              </a:spcBef>
              <a:spcAft>
                <a:spcPts val="0"/>
              </a:spcAft>
              <a:buSzPts val="2400"/>
              <a:buNone/>
              <a:defRPr sz="2400" kern="1200">
                <a:solidFill>
                  <a:schemeClr val="tx1"/>
                </a:solidFill>
                <a:latin typeface="+mj-lt"/>
                <a:ea typeface="+mj-ea"/>
                <a:cs typeface="+mj-c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defTabSz="457200">
              <a:spcBef>
                <a:spcPct val="0"/>
              </a:spcBef>
            </a:pPr>
            <a:r>
              <a:rPr lang="en-US" sz="3200">
                <a:solidFill>
                  <a:schemeClr val="tx2"/>
                </a:solidFill>
                <a:latin typeface="Absolute" pitchFamily="2" charset="0"/>
              </a:rPr>
              <a:t>SOCIAL MEDIA - Facebook</a:t>
            </a:r>
            <a:endParaRPr lang="en-US" sz="3200" dirty="0">
              <a:solidFill>
                <a:schemeClr val="tx2"/>
              </a:solidFill>
              <a:latin typeface="Absolute" pitchFamily="2" charset="0"/>
            </a:endParaRPr>
          </a:p>
        </p:txBody>
      </p:sp>
      <p:grpSp>
        <p:nvGrpSpPr>
          <p:cNvPr id="6" name="Group 5">
            <a:extLst>
              <a:ext uri="{FF2B5EF4-FFF2-40B4-BE49-F238E27FC236}">
                <a16:creationId xmlns:a16="http://schemas.microsoft.com/office/drawing/2014/main" id="{D61B0C5D-72E2-4F40-BED7-61FFDF99129E}"/>
              </a:ext>
            </a:extLst>
          </p:cNvPr>
          <p:cNvGrpSpPr/>
          <p:nvPr/>
        </p:nvGrpSpPr>
        <p:grpSpPr>
          <a:xfrm>
            <a:off x="36606" y="134667"/>
            <a:ext cx="9107394" cy="4901378"/>
            <a:chOff x="36606" y="153570"/>
            <a:chExt cx="12155394" cy="6486035"/>
          </a:xfrm>
        </p:grpSpPr>
        <p:grpSp>
          <p:nvGrpSpPr>
            <p:cNvPr id="7" name="Group 6">
              <a:extLst>
                <a:ext uri="{FF2B5EF4-FFF2-40B4-BE49-F238E27FC236}">
                  <a16:creationId xmlns:a16="http://schemas.microsoft.com/office/drawing/2014/main" id="{B00172A4-C24F-4B31-81AC-795A580E6C59}"/>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B07EF211-0126-454A-A6BE-013D3C7A93E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B473B5-14E6-48EA-89BA-63056D19C99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5A971FC7-956E-45BD-8F84-6AE1CBE08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5" name="Picture 14" descr="A picture containing device&#10;&#10;Description automatically generated">
            <a:extLst>
              <a:ext uri="{FF2B5EF4-FFF2-40B4-BE49-F238E27FC236}">
                <a16:creationId xmlns:a16="http://schemas.microsoft.com/office/drawing/2014/main" id="{E74A8103-0577-43A2-86BC-8282F0A15CC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23CD0B88-D756-F27B-178A-F4CA7D40DD93}"/>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2963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190460" y="794767"/>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Facebook</a:t>
            </a:r>
          </a:p>
        </p:txBody>
      </p:sp>
      <p:sp>
        <p:nvSpPr>
          <p:cNvPr id="364547" name="Rectangle 3"/>
          <p:cNvSpPr>
            <a:spLocks noGrp="1" noChangeArrowheads="1"/>
          </p:cNvSpPr>
          <p:nvPr>
            <p:ph type="body" idx="1"/>
          </p:nvPr>
        </p:nvSpPr>
        <p:spPr>
          <a:xfrm>
            <a:off x="-209550" y="847078"/>
            <a:ext cx="8990739"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f.	RECOVERY:  </a:t>
            </a:r>
          </a:p>
          <a:p>
            <a:pPr marL="1060450" lvl="2" indent="0" defTabSz="457200">
              <a:lnSpc>
                <a:spcPct val="90000"/>
              </a:lnSpc>
              <a:spcBef>
                <a:spcPts val="1000"/>
              </a:spcBef>
              <a:buSzPct val="80000"/>
              <a:buNone/>
            </a:pPr>
            <a:r>
              <a:rPr lang="en-US" sz="1400" dirty="0" err="1">
                <a:latin typeface="Agency FB" panose="020B0503020202020204" pitchFamily="34" charset="0"/>
              </a:rPr>
              <a:t>i</a:t>
            </a:r>
            <a:r>
              <a:rPr lang="en-US" sz="1400" dirty="0">
                <a:latin typeface="Agency FB" panose="020B0503020202020204" pitchFamily="34" charset="0"/>
              </a:rPr>
              <a:t>.	If your </a:t>
            </a:r>
            <a:r>
              <a:rPr lang="en-US" sz="1400" dirty="0" err="1">
                <a:latin typeface="Agency FB" panose="020B0503020202020204" pitchFamily="34" charset="0"/>
              </a:rPr>
              <a:t>facebook</a:t>
            </a:r>
            <a:r>
              <a:rPr lang="en-US" sz="1400" dirty="0">
                <a:latin typeface="Agency FB" panose="020B0503020202020204" pitchFamily="34" charset="0"/>
              </a:rPr>
              <a:t> was hacked then you can easily report the incident here.</a:t>
            </a:r>
          </a:p>
          <a:p>
            <a:pPr marL="1060450" lvl="2" indent="0" defTabSz="457200">
              <a:lnSpc>
                <a:spcPct val="90000"/>
              </a:lnSpc>
              <a:spcBef>
                <a:spcPts val="1000"/>
              </a:spcBef>
              <a:buSzPct val="80000"/>
              <a:buNone/>
            </a:pPr>
            <a:r>
              <a:rPr lang="en-US" sz="1400" dirty="0">
                <a:latin typeface="Agency FB" panose="020B0503020202020204" pitchFamily="34" charset="0"/>
              </a:rPr>
              <a:t>ii.	If your account is hacked and you are logged out, open the </a:t>
            </a:r>
            <a:r>
              <a:rPr lang="en-US" sz="1400" dirty="0" err="1">
                <a:latin typeface="Agency FB" panose="020B0503020202020204" pitchFamily="34" charset="0"/>
              </a:rPr>
              <a:t>facebook</a:t>
            </a:r>
            <a:r>
              <a:rPr lang="en-US" sz="1400" dirty="0">
                <a:latin typeface="Agency FB" panose="020B0503020202020204" pitchFamily="34" charset="0"/>
              </a:rPr>
              <a:t> account and tap on ‘NEED HELP’.</a:t>
            </a:r>
          </a:p>
          <a:p>
            <a:pPr marL="1060450" lvl="2" indent="0" defTabSz="457200">
              <a:lnSpc>
                <a:spcPct val="90000"/>
              </a:lnSpc>
              <a:spcBef>
                <a:spcPts val="1000"/>
              </a:spcBef>
              <a:buSzPct val="80000"/>
              <a:buNone/>
            </a:pPr>
            <a:r>
              <a:rPr lang="en-US" sz="1400" dirty="0">
                <a:latin typeface="Agency FB" panose="020B0503020202020204" pitchFamily="34" charset="0"/>
              </a:rPr>
              <a:t>iii.	After clicking on NEED HELP, a menu will appear. Tap on forget password.</a:t>
            </a:r>
          </a:p>
          <a:p>
            <a:pPr marL="1060450" lvl="2" indent="0" defTabSz="457200">
              <a:lnSpc>
                <a:spcPct val="90000"/>
              </a:lnSpc>
              <a:spcBef>
                <a:spcPts val="1000"/>
              </a:spcBef>
              <a:buSzPct val="80000"/>
              <a:buNone/>
            </a:pPr>
            <a:r>
              <a:rPr lang="en-US" sz="1400" dirty="0">
                <a:latin typeface="Agency FB" panose="020B0503020202020204" pitchFamily="34" charset="0"/>
              </a:rPr>
              <a:t>iv.	Enter your email address or phone number. Tap the text box at the top of the page, then type in the email address or phone number that you use to log into your Facebook account.</a:t>
            </a:r>
          </a:p>
          <a:p>
            <a:pPr marL="1060450" lvl="2" indent="0" defTabSz="457200">
              <a:lnSpc>
                <a:spcPct val="90000"/>
              </a:lnSpc>
              <a:spcBef>
                <a:spcPts val="1000"/>
              </a:spcBef>
              <a:buSzPct val="80000"/>
              <a:buNone/>
            </a:pPr>
            <a:r>
              <a:rPr lang="en-US" sz="1400" dirty="0">
                <a:latin typeface="Agency FB" panose="020B0503020202020204" pitchFamily="34" charset="0"/>
              </a:rPr>
              <a:t>v.	Tap on search. It's a blue button below the text box. This should bring up your Facebook account.</a:t>
            </a:r>
          </a:p>
          <a:p>
            <a:pPr marL="1060450" lvl="2" indent="0" defTabSz="457200">
              <a:lnSpc>
                <a:spcPct val="90000"/>
              </a:lnSpc>
              <a:spcBef>
                <a:spcPts val="1000"/>
              </a:spcBef>
              <a:buSzPct val="80000"/>
              <a:buNone/>
            </a:pPr>
            <a:r>
              <a:rPr lang="en-US" sz="1400" dirty="0">
                <a:latin typeface="Agency FB" panose="020B0503020202020204" pitchFamily="34" charset="0"/>
              </a:rPr>
              <a:t>vi.	Select an account recovery method. Tap one of the account recovery options at the top of the page:</a:t>
            </a:r>
          </a:p>
          <a:p>
            <a:pPr marL="1517650" lvl="3" indent="0" defTabSz="457200">
              <a:lnSpc>
                <a:spcPct val="90000"/>
              </a:lnSpc>
              <a:spcBef>
                <a:spcPts val="1000"/>
              </a:spcBef>
              <a:buSzPct val="80000"/>
              <a:buNone/>
            </a:pPr>
            <a:r>
              <a:rPr lang="en-US" sz="1200" dirty="0">
                <a:latin typeface="Agency FB" panose="020B0503020202020204" pitchFamily="34" charset="0"/>
              </a:rPr>
              <a:t>1.	via email - Facebook will send a reset code to your Facebook account's email address.</a:t>
            </a:r>
          </a:p>
          <a:p>
            <a:pPr marL="1517650" lvl="3" indent="0" defTabSz="457200">
              <a:lnSpc>
                <a:spcPct val="90000"/>
              </a:lnSpc>
              <a:spcBef>
                <a:spcPts val="1000"/>
              </a:spcBef>
              <a:buSzPct val="80000"/>
              <a:buNone/>
            </a:pPr>
            <a:r>
              <a:rPr lang="en-US" sz="1200" dirty="0">
                <a:latin typeface="Agency FB" panose="020B0503020202020204" pitchFamily="34" charset="0"/>
              </a:rPr>
              <a:t>2.	via SMS - Facebook will text a reset code to your Facebook profile's registered phone number.</a:t>
            </a:r>
          </a:p>
          <a:p>
            <a:pPr marL="1517650" lvl="3" indent="0" defTabSz="457200">
              <a:lnSpc>
                <a:spcPct val="90000"/>
              </a:lnSpc>
              <a:spcBef>
                <a:spcPts val="1000"/>
              </a:spcBef>
              <a:buSzPct val="80000"/>
              <a:buNone/>
            </a:pPr>
            <a:r>
              <a:rPr lang="en-US" sz="1200" dirty="0">
                <a:latin typeface="Agency FB" panose="020B0503020202020204" pitchFamily="34" charset="0"/>
              </a:rPr>
              <a:t>3.	Tap on continue. Doing so will prompt Facebook to email or text a code to you.</a:t>
            </a:r>
          </a:p>
          <a:p>
            <a:pPr marL="1517650" lvl="3" indent="0" defTabSz="457200">
              <a:lnSpc>
                <a:spcPct val="90000"/>
              </a:lnSpc>
              <a:spcBef>
                <a:spcPts val="1000"/>
              </a:spcBef>
              <a:buSzPct val="80000"/>
              <a:buNone/>
            </a:pPr>
            <a:r>
              <a:rPr lang="en-US" sz="1200" dirty="0">
                <a:latin typeface="Agency FB" panose="020B0503020202020204" pitchFamily="34" charset="0"/>
              </a:rPr>
              <a:t>4.	Depending on the chosen method, you will get the code either on email or by SMS.</a:t>
            </a:r>
          </a:p>
          <a:p>
            <a:pPr marL="1517650" lvl="3" indent="0" defTabSz="457200">
              <a:lnSpc>
                <a:spcPct val="90000"/>
              </a:lnSpc>
              <a:spcBef>
                <a:spcPts val="1000"/>
              </a:spcBef>
              <a:buSzPct val="80000"/>
              <a:buNone/>
            </a:pPr>
            <a:r>
              <a:rPr lang="en-US" sz="1200" dirty="0">
                <a:latin typeface="Agency FB" panose="020B0503020202020204" pitchFamily="34" charset="0"/>
              </a:rPr>
              <a:t>5.	You can enter the code and tap on continue. Then you can logout of any other devices and set a new password.</a:t>
            </a:r>
          </a:p>
        </p:txBody>
      </p:sp>
      <p:grpSp>
        <p:nvGrpSpPr>
          <p:cNvPr id="4" name="Group 3">
            <a:extLst>
              <a:ext uri="{FF2B5EF4-FFF2-40B4-BE49-F238E27FC236}">
                <a16:creationId xmlns:a16="http://schemas.microsoft.com/office/drawing/2014/main" id="{8A049A92-EE3B-4874-892C-0E6A2E37B406}"/>
              </a:ext>
            </a:extLst>
          </p:cNvPr>
          <p:cNvGrpSpPr/>
          <p:nvPr/>
        </p:nvGrpSpPr>
        <p:grpSpPr>
          <a:xfrm>
            <a:off x="36606" y="134667"/>
            <a:ext cx="9107394" cy="4901378"/>
            <a:chOff x="36606" y="153570"/>
            <a:chExt cx="12155394" cy="6486035"/>
          </a:xfrm>
        </p:grpSpPr>
        <p:grpSp>
          <p:nvGrpSpPr>
            <p:cNvPr id="5" name="Group 4">
              <a:extLst>
                <a:ext uri="{FF2B5EF4-FFF2-40B4-BE49-F238E27FC236}">
                  <a16:creationId xmlns:a16="http://schemas.microsoft.com/office/drawing/2014/main" id="{FED78A00-4FF9-4386-AA1D-1DF44D49F64C}"/>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917D1F78-5259-4237-93AA-4C13C56249A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5F06F1-FB1A-45D5-B079-59C3DFA5908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EC191F07-1D73-4971-8A93-09385850E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095198F3-F460-44B6-A385-1F8770013E1C}"/>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B064C5FC-6841-DD98-7714-78F72B36079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7178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245814" y="760218"/>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Instagram</a:t>
            </a:r>
          </a:p>
        </p:txBody>
      </p:sp>
      <p:sp>
        <p:nvSpPr>
          <p:cNvPr id="364547" name="Rectangle 3"/>
          <p:cNvSpPr>
            <a:spLocks noGrp="1" noChangeArrowheads="1"/>
          </p:cNvSpPr>
          <p:nvPr>
            <p:ph type="body" idx="1"/>
          </p:nvPr>
        </p:nvSpPr>
        <p:spPr>
          <a:xfrm>
            <a:off x="3200520" y="1166367"/>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a.	Use two-factor authentication to log in to Instagram safely: Two-factor   	authentication is a new security feature that helps safeguard your 	account by requiring something you know (your account username and 	password) and something you have (your mobile phone) every time 	you log into your Instagram account from an unknown device. Meaning, 	if someone has your password but does not have your phone, they 	cannot access your account. You can find the instructions here.</a:t>
            </a:r>
          </a:p>
          <a:p>
            <a:pPr marL="146050" indent="0" defTabSz="457200">
              <a:lnSpc>
                <a:spcPct val="90000"/>
              </a:lnSpc>
              <a:spcBef>
                <a:spcPts val="1000"/>
              </a:spcBef>
              <a:buSzPct val="80000"/>
              <a:buNone/>
            </a:pPr>
            <a:r>
              <a:rPr lang="en-US" sz="1600" dirty="0">
                <a:latin typeface="Agency FB" panose="020B0503020202020204" pitchFamily="34" charset="0"/>
              </a:rPr>
              <a:t>b.	Choose who sees your posts with a private account: Setting your 	account to private is simple – navigate to the “Settings” gear from 	your profile page, and toggle “Private Account” to the “on” position. 	From there, you will need to approve every follow request moving 	forward.</a:t>
            </a:r>
          </a:p>
          <a:p>
            <a:pPr marL="146050" indent="0" defTabSz="457200">
              <a:lnSpc>
                <a:spcPct val="90000"/>
              </a:lnSpc>
              <a:spcBef>
                <a:spcPts val="1000"/>
              </a:spcBef>
              <a:buSzPct val="80000"/>
              <a:buNone/>
            </a:pPr>
            <a:r>
              <a:rPr lang="en-US" sz="1600" dirty="0">
                <a:latin typeface="Agency FB" panose="020B0503020202020204" pitchFamily="34" charset="0"/>
              </a:rPr>
              <a:t>c.	Block anyone you don’t want to see your posts:  To block an account, 	navigate to that account’s profile, open the “…” menu in the upper 	right corner and tap “Block User.” </a:t>
            </a:r>
          </a:p>
        </p:txBody>
      </p:sp>
      <p:pic>
        <p:nvPicPr>
          <p:cNvPr id="11" name="Google Shape;153;p16">
            <a:extLst>
              <a:ext uri="{FF2B5EF4-FFF2-40B4-BE49-F238E27FC236}">
                <a16:creationId xmlns:a16="http://schemas.microsoft.com/office/drawing/2014/main" id="{71A923E9-E338-4FDB-904E-92617C47E876}"/>
              </a:ext>
            </a:extLst>
          </p:cNvPr>
          <p:cNvPicPr preferRelativeResize="0"/>
          <p:nvPr/>
        </p:nvPicPr>
        <p:blipFill>
          <a:blip r:embed="rId2">
            <a:alphaModFix/>
          </a:blip>
          <a:stretch>
            <a:fillRect/>
          </a:stretch>
        </p:blipFill>
        <p:spPr>
          <a:xfrm>
            <a:off x="688379" y="1758968"/>
            <a:ext cx="1651000" cy="1651000"/>
          </a:xfrm>
          <a:prstGeom prst="rect">
            <a:avLst/>
          </a:prstGeom>
        </p:spPr>
      </p:pic>
      <p:grpSp>
        <p:nvGrpSpPr>
          <p:cNvPr id="5" name="Group 4">
            <a:extLst>
              <a:ext uri="{FF2B5EF4-FFF2-40B4-BE49-F238E27FC236}">
                <a16:creationId xmlns:a16="http://schemas.microsoft.com/office/drawing/2014/main" id="{07F5D774-D0ED-447A-BE9B-4A66C7A74572}"/>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2FD8AA1A-A7BA-42C1-9D59-31B4E7DCF4EE}"/>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EE26244C-D8AA-480B-B03D-DD9F97D75979}"/>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1DC29E-1246-4221-AF04-3936855163D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5A09FC72-30CE-4074-BBF1-D9ABFC6E9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07FBBB8E-73BE-43C8-9AF9-8507A27C63F7}"/>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0EAEC069-1E78-4AF9-A514-65B8B04A2412}"/>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06C18A91-13C0-E1BE-6444-75C44466D47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908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ow to Enable Instagram Two-factor Authentication - The Mac Observer">
            <a:extLst>
              <a:ext uri="{FF2B5EF4-FFF2-40B4-BE49-F238E27FC236}">
                <a16:creationId xmlns:a16="http://schemas.microsoft.com/office/drawing/2014/main" id="{30645F64-13DF-494F-A394-06573570CC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34" y="783292"/>
            <a:ext cx="7660236" cy="402162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3F55C0F6-EE7A-43A0-B78C-92D05AD2C738}"/>
              </a:ext>
            </a:extLst>
          </p:cNvPr>
          <p:cNvGrpSpPr/>
          <p:nvPr/>
        </p:nvGrpSpPr>
        <p:grpSpPr>
          <a:xfrm>
            <a:off x="36606" y="134667"/>
            <a:ext cx="9107394" cy="4901378"/>
            <a:chOff x="36606" y="153570"/>
            <a:chExt cx="12155394" cy="6486035"/>
          </a:xfrm>
        </p:grpSpPr>
        <p:grpSp>
          <p:nvGrpSpPr>
            <p:cNvPr id="4" name="Group 3">
              <a:extLst>
                <a:ext uri="{FF2B5EF4-FFF2-40B4-BE49-F238E27FC236}">
                  <a16:creationId xmlns:a16="http://schemas.microsoft.com/office/drawing/2014/main" id="{812EFB20-0C0C-4141-B02C-A0CDC1DD9EE0}"/>
                </a:ext>
              </a:extLst>
            </p:cNvPr>
            <p:cNvGrpSpPr/>
            <p:nvPr/>
          </p:nvGrpSpPr>
          <p:grpSpPr>
            <a:xfrm>
              <a:off x="36606" y="893490"/>
              <a:ext cx="12155394" cy="5746115"/>
              <a:chOff x="53574" y="759313"/>
              <a:chExt cx="12155394" cy="5746115"/>
            </a:xfrm>
          </p:grpSpPr>
          <p:sp>
            <p:nvSpPr>
              <p:cNvPr id="8" name="Rectangle 7">
                <a:extLst>
                  <a:ext uri="{FF2B5EF4-FFF2-40B4-BE49-F238E27FC236}">
                    <a16:creationId xmlns:a16="http://schemas.microsoft.com/office/drawing/2014/main" id="{1DBF6A46-410A-4008-B406-47DBCC5C7AF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9AB29AE-6025-4504-848E-4BC1407AA1B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con&#10;&#10;Description automatically generated with medium confidence">
              <a:extLst>
                <a:ext uri="{FF2B5EF4-FFF2-40B4-BE49-F238E27FC236}">
                  <a16:creationId xmlns:a16="http://schemas.microsoft.com/office/drawing/2014/main" id="{6E2220BB-F5D1-4ABB-AA39-D76279394C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096F11D6-470E-45E6-96A2-D5FF66B2DED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57A035BF-1A7C-0480-16B5-D3702718989D}"/>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677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154681" y="741004"/>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Instagram</a:t>
            </a:r>
          </a:p>
        </p:txBody>
      </p:sp>
      <p:sp>
        <p:nvSpPr>
          <p:cNvPr id="364547" name="Rectangle 3"/>
          <p:cNvSpPr>
            <a:spLocks noGrp="1" noChangeArrowheads="1"/>
          </p:cNvSpPr>
          <p:nvPr>
            <p:ph type="body" idx="1"/>
          </p:nvPr>
        </p:nvSpPr>
        <p:spPr>
          <a:xfrm>
            <a:off x="3088678" y="1153723"/>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d.	Report any abuse, bullying, harassment or impersonation: </a:t>
            </a:r>
          </a:p>
          <a:p>
            <a:pPr marL="603250" lvl="1" indent="0" defTabSz="457200">
              <a:lnSpc>
                <a:spcPct val="90000"/>
              </a:lnSpc>
              <a:spcBef>
                <a:spcPts val="1000"/>
              </a:spcBef>
              <a:buSzPct val="80000"/>
              <a:buNone/>
            </a:pPr>
            <a:r>
              <a:rPr lang="en-US" sz="1600" dirty="0" err="1">
                <a:latin typeface="Agency FB" panose="020B0503020202020204" pitchFamily="34" charset="0"/>
              </a:rPr>
              <a:t>i</a:t>
            </a:r>
            <a:r>
              <a:rPr lang="en-US" sz="1600" dirty="0">
                <a:latin typeface="Agency FB" panose="020B0503020202020204" pitchFamily="34" charset="0"/>
              </a:rPr>
              <a:t>.	To report a comment, swipe to the left and tap the arrow.</a:t>
            </a:r>
          </a:p>
          <a:p>
            <a:pPr marL="603250" lvl="1" indent="0" defTabSz="457200">
              <a:lnSpc>
                <a:spcPct val="90000"/>
              </a:lnSpc>
              <a:spcBef>
                <a:spcPts val="1000"/>
              </a:spcBef>
              <a:buSzPct val="80000"/>
              <a:buNone/>
            </a:pPr>
            <a:r>
              <a:rPr lang="en-US" sz="1600" dirty="0">
                <a:latin typeface="Agency FB" panose="020B0503020202020204" pitchFamily="34" charset="0"/>
              </a:rPr>
              <a:t>ii.	To report a specific post or an account, tap the “…” menu and then “Report.”</a:t>
            </a:r>
          </a:p>
          <a:p>
            <a:pPr marL="603250" lvl="1" indent="0" defTabSz="457200">
              <a:lnSpc>
                <a:spcPct val="90000"/>
              </a:lnSpc>
              <a:spcBef>
                <a:spcPts val="1000"/>
              </a:spcBef>
              <a:buSzPct val="80000"/>
              <a:buNone/>
            </a:pPr>
            <a:r>
              <a:rPr lang="en-US" sz="1600" dirty="0">
                <a:latin typeface="Agency FB" panose="020B0503020202020204" pitchFamily="34" charset="0"/>
              </a:rPr>
              <a:t>iii.	Or, you can also fill out this form online and the Instagram review team will determine if the comment, post or account should be taken down.</a:t>
            </a:r>
          </a:p>
          <a:p>
            <a:pPr marL="603250" lvl="1" indent="0" defTabSz="457200">
              <a:lnSpc>
                <a:spcPct val="90000"/>
              </a:lnSpc>
              <a:spcBef>
                <a:spcPts val="1000"/>
              </a:spcBef>
              <a:buSzPct val="80000"/>
              <a:buNone/>
            </a:pPr>
            <a:r>
              <a:rPr lang="en-US" sz="1600" dirty="0">
                <a:latin typeface="Agency FB" panose="020B0503020202020204" pitchFamily="34" charset="0"/>
              </a:rPr>
              <a:t>iv.	If you believe someone is impersonating you or someone you know on Instagram then go ahead and fill this form.</a:t>
            </a:r>
          </a:p>
          <a:p>
            <a:pPr marL="146050" indent="0" defTabSz="457200">
              <a:lnSpc>
                <a:spcPct val="90000"/>
              </a:lnSpc>
              <a:spcBef>
                <a:spcPts val="1000"/>
              </a:spcBef>
              <a:buSzPct val="80000"/>
              <a:buNone/>
            </a:pPr>
            <a:r>
              <a:rPr lang="en-US" sz="1600" dirty="0">
                <a:latin typeface="Agency FB" panose="020B0503020202020204" pitchFamily="34" charset="0"/>
              </a:rPr>
              <a:t>e.	Support a friend in need: If you see someone posting content about 	suicide or self-injury and think immediate action needs to be taken, 	contact local law enforcement right </a:t>
            </a:r>
            <a:r>
              <a:rPr lang="en-US" sz="1600" dirty="0" err="1">
                <a:latin typeface="Agency FB" panose="020B0503020202020204" pitchFamily="34" charset="0"/>
              </a:rPr>
              <a:t>away.Reach</a:t>
            </a:r>
            <a:r>
              <a:rPr lang="en-US" sz="1600" dirty="0">
                <a:latin typeface="Agency FB" panose="020B0503020202020204" pitchFamily="34" charset="0"/>
              </a:rPr>
              <a:t> out to your friend 	over the phone, over Direct message, or in person to check in. View 	more resources in the Instagram Help Center.</a:t>
            </a:r>
          </a:p>
        </p:txBody>
      </p:sp>
      <p:pic>
        <p:nvPicPr>
          <p:cNvPr id="11" name="Google Shape;153;p16">
            <a:extLst>
              <a:ext uri="{FF2B5EF4-FFF2-40B4-BE49-F238E27FC236}">
                <a16:creationId xmlns:a16="http://schemas.microsoft.com/office/drawing/2014/main" id="{71A923E9-E338-4FDB-904E-92617C47E876}"/>
              </a:ext>
            </a:extLst>
          </p:cNvPr>
          <p:cNvPicPr preferRelativeResize="0"/>
          <p:nvPr/>
        </p:nvPicPr>
        <p:blipFill>
          <a:blip r:embed="rId2">
            <a:alphaModFix/>
          </a:blip>
          <a:stretch>
            <a:fillRect/>
          </a:stretch>
        </p:blipFill>
        <p:spPr>
          <a:xfrm>
            <a:off x="688379" y="1758968"/>
            <a:ext cx="1651000" cy="1651000"/>
          </a:xfrm>
          <a:prstGeom prst="rect">
            <a:avLst/>
          </a:prstGeom>
        </p:spPr>
      </p:pic>
      <p:grpSp>
        <p:nvGrpSpPr>
          <p:cNvPr id="5" name="Group 4">
            <a:extLst>
              <a:ext uri="{FF2B5EF4-FFF2-40B4-BE49-F238E27FC236}">
                <a16:creationId xmlns:a16="http://schemas.microsoft.com/office/drawing/2014/main" id="{E12F5FE2-4EF7-4140-B81A-7C325D3BA93B}"/>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A592FA7A-BF61-4BE9-8D7A-CE9751E838DE}"/>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873D56F6-8460-4479-8236-79F92EA666B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425D6A-AAD5-47E9-8CA8-8013215FC2B7}"/>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314AA1B2-9FEA-4F87-A460-4A624FC77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AF58BFA5-DDB1-4D6E-BF9C-F9BFC822E27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E4F81DE1-E9DB-A013-8807-7092DF2AA2FD}"/>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4269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002971" y="875750"/>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Instagram</a:t>
            </a:r>
          </a:p>
        </p:txBody>
      </p:sp>
      <p:sp>
        <p:nvSpPr>
          <p:cNvPr id="364547" name="Rectangle 3"/>
          <p:cNvSpPr>
            <a:spLocks noGrp="1" noChangeArrowheads="1"/>
          </p:cNvSpPr>
          <p:nvPr>
            <p:ph type="body" idx="1"/>
          </p:nvPr>
        </p:nvSpPr>
        <p:spPr>
          <a:xfrm>
            <a:off x="2756720" y="1252955"/>
            <a:ext cx="5991982"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f.	EMAILS FROM INSTAGRAM: This setting of </a:t>
            </a:r>
            <a:r>
              <a:rPr lang="en-US" sz="1400" dirty="0" err="1">
                <a:latin typeface="Agency FB" panose="020B0503020202020204" pitchFamily="34" charset="0"/>
              </a:rPr>
              <a:t>instagram</a:t>
            </a:r>
            <a:r>
              <a:rPr lang="en-US" sz="1400" dirty="0">
                <a:latin typeface="Agency FB" panose="020B0503020202020204" pitchFamily="34" charset="0"/>
              </a:rPr>
              <a:t> is really handy and 	will 	always help you in tracking your account. Go to the settings tab on  your 	account and choose the security option. There you will see emails  from  the 	</a:t>
            </a:r>
            <a:r>
              <a:rPr lang="en-US" sz="1400" dirty="0" err="1">
                <a:latin typeface="Agency FB" panose="020B0503020202020204" pitchFamily="34" charset="0"/>
              </a:rPr>
              <a:t>instagram</a:t>
            </a:r>
            <a:r>
              <a:rPr lang="en-US" sz="1400" dirty="0">
                <a:latin typeface="Agency FB" panose="020B0503020202020204" pitchFamily="34" charset="0"/>
              </a:rPr>
              <a:t> option, mention your emails and turn it on. This  way, </a:t>
            </a:r>
            <a:r>
              <a:rPr lang="en-US" sz="1400" dirty="0" err="1">
                <a:latin typeface="Agency FB" panose="020B0503020202020204" pitchFamily="34" charset="0"/>
              </a:rPr>
              <a:t>everytime</a:t>
            </a:r>
            <a:r>
              <a:rPr lang="en-US" sz="1400" dirty="0">
                <a:latin typeface="Agency FB" panose="020B0503020202020204" pitchFamily="34" charset="0"/>
              </a:rPr>
              <a:t> 	</a:t>
            </a:r>
            <a:r>
              <a:rPr lang="en-US" sz="1400" dirty="0" err="1">
                <a:latin typeface="Agency FB" panose="020B0503020202020204" pitchFamily="34" charset="0"/>
              </a:rPr>
              <a:t>instagram</a:t>
            </a:r>
            <a:r>
              <a:rPr lang="en-US" sz="1400" dirty="0">
                <a:latin typeface="Agency FB" panose="020B0503020202020204" pitchFamily="34" charset="0"/>
              </a:rPr>
              <a:t> sends you an email, it will appear in your  email inbox as well as  in 	your    	</a:t>
            </a:r>
            <a:r>
              <a:rPr lang="en-US" sz="1400" dirty="0" err="1">
                <a:latin typeface="Agency FB" panose="020B0503020202020204" pitchFamily="34" charset="0"/>
              </a:rPr>
              <a:t>instagram</a:t>
            </a:r>
            <a:r>
              <a:rPr lang="en-US" sz="1400" dirty="0">
                <a:latin typeface="Agency FB" panose="020B0503020202020204" pitchFamily="34" charset="0"/>
              </a:rPr>
              <a:t> account.</a:t>
            </a:r>
          </a:p>
          <a:p>
            <a:pPr marL="146050" indent="0" defTabSz="457200">
              <a:lnSpc>
                <a:spcPct val="90000"/>
              </a:lnSpc>
              <a:spcBef>
                <a:spcPts val="1000"/>
              </a:spcBef>
              <a:buSzPct val="80000"/>
              <a:buNone/>
            </a:pPr>
            <a:r>
              <a:rPr lang="en-US" sz="1400" dirty="0">
                <a:latin typeface="Agency FB" panose="020B0503020202020204" pitchFamily="34" charset="0"/>
              </a:rPr>
              <a:t>g.	RECOVERY:</a:t>
            </a:r>
          </a:p>
          <a:p>
            <a:pPr marL="603250" lvl="1" indent="0" defTabSz="457200">
              <a:lnSpc>
                <a:spcPct val="90000"/>
              </a:lnSpc>
              <a:spcBef>
                <a:spcPts val="1000"/>
              </a:spcBef>
              <a:buSzPct val="80000"/>
              <a:buNone/>
            </a:pPr>
            <a:r>
              <a:rPr lang="en-US" sz="1400" dirty="0" err="1">
                <a:latin typeface="Agency FB" panose="020B0503020202020204" pitchFamily="34" charset="0"/>
              </a:rPr>
              <a:t>i</a:t>
            </a:r>
            <a:r>
              <a:rPr lang="en-US" sz="1400" dirty="0">
                <a:latin typeface="Agency FB" panose="020B0503020202020204" pitchFamily="34" charset="0"/>
              </a:rPr>
              <a:t>.	If you can no longer access your account and you suspect that the hacker has changed your password, then you’ll need to use Instagram’s account recovery.</a:t>
            </a:r>
          </a:p>
          <a:p>
            <a:pPr marL="603250" lvl="1" indent="0" defTabSz="457200">
              <a:lnSpc>
                <a:spcPct val="90000"/>
              </a:lnSpc>
              <a:spcBef>
                <a:spcPts val="1000"/>
              </a:spcBef>
              <a:buSzPct val="80000"/>
              <a:buNone/>
            </a:pPr>
            <a:r>
              <a:rPr lang="en-US" sz="1400" dirty="0">
                <a:latin typeface="Agency FB" panose="020B0503020202020204" pitchFamily="34" charset="0"/>
              </a:rPr>
              <a:t>ii.	Go to the Instagram login page and click ‘Forgot password?’</a:t>
            </a:r>
          </a:p>
          <a:p>
            <a:pPr marL="603250" lvl="1" indent="0" defTabSz="457200">
              <a:lnSpc>
                <a:spcPct val="90000"/>
              </a:lnSpc>
              <a:spcBef>
                <a:spcPts val="1000"/>
              </a:spcBef>
              <a:buSzPct val="80000"/>
              <a:buNone/>
            </a:pPr>
            <a:r>
              <a:rPr lang="en-US" sz="1400" dirty="0">
                <a:latin typeface="Agency FB" panose="020B0503020202020204" pitchFamily="34" charset="0"/>
              </a:rPr>
              <a:t>iii.	 Enter your phone number, email address, or username and click ‘Send Login Link.’ Instagram will then send you an email to help you recover your account.</a:t>
            </a:r>
          </a:p>
          <a:p>
            <a:pPr marL="603250" lvl="1" indent="0" defTabSz="457200">
              <a:lnSpc>
                <a:spcPct val="90000"/>
              </a:lnSpc>
              <a:spcBef>
                <a:spcPts val="1000"/>
              </a:spcBef>
              <a:buSzPct val="80000"/>
              <a:buNone/>
            </a:pPr>
            <a:r>
              <a:rPr lang="en-US" sz="1400" dirty="0">
                <a:latin typeface="Agency FB" panose="020B0503020202020204" pitchFamily="34" charset="0"/>
              </a:rPr>
              <a:t>iv.	Once you’ve regained access to your account, you should visit our Instagram security guide here.</a:t>
            </a:r>
          </a:p>
          <a:p>
            <a:pPr marL="146050" indent="0" defTabSz="457200">
              <a:lnSpc>
                <a:spcPct val="90000"/>
              </a:lnSpc>
              <a:spcBef>
                <a:spcPts val="1000"/>
              </a:spcBef>
              <a:buSzPct val="80000"/>
              <a:buNone/>
            </a:pPr>
            <a:endParaRPr lang="en-US" sz="1400" dirty="0">
              <a:latin typeface="Agency FB" panose="020B0503020202020204" pitchFamily="34" charset="0"/>
            </a:endParaRPr>
          </a:p>
        </p:txBody>
      </p:sp>
      <p:pic>
        <p:nvPicPr>
          <p:cNvPr id="11" name="Google Shape;153;p16">
            <a:extLst>
              <a:ext uri="{FF2B5EF4-FFF2-40B4-BE49-F238E27FC236}">
                <a16:creationId xmlns:a16="http://schemas.microsoft.com/office/drawing/2014/main" id="{71A923E9-E338-4FDB-904E-92617C47E876}"/>
              </a:ext>
            </a:extLst>
          </p:cNvPr>
          <p:cNvPicPr preferRelativeResize="0"/>
          <p:nvPr/>
        </p:nvPicPr>
        <p:blipFill>
          <a:blip r:embed="rId3">
            <a:alphaModFix/>
          </a:blip>
          <a:stretch>
            <a:fillRect/>
          </a:stretch>
        </p:blipFill>
        <p:spPr>
          <a:xfrm>
            <a:off x="688379" y="1758968"/>
            <a:ext cx="1651000" cy="1651000"/>
          </a:xfrm>
          <a:prstGeom prst="rect">
            <a:avLst/>
          </a:prstGeom>
        </p:spPr>
      </p:pic>
      <p:grpSp>
        <p:nvGrpSpPr>
          <p:cNvPr id="5" name="Group 4">
            <a:extLst>
              <a:ext uri="{FF2B5EF4-FFF2-40B4-BE49-F238E27FC236}">
                <a16:creationId xmlns:a16="http://schemas.microsoft.com/office/drawing/2014/main" id="{F6C19FC5-C538-493E-A01F-448D92E919E7}"/>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99AEAB42-FE36-4259-AF77-C3F49876DDE0}"/>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14BC28CF-EEA9-4613-9022-DD0F860E259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414E67-CB32-4139-B606-66109FC88F37}"/>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2E34D437-44B5-40AC-AD44-4D28BFC17E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61F7F53F-0E98-4ABC-A92F-A551FBB80FFA}"/>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AFC48BAB-D3F8-4BCE-1A78-8C6566866236}"/>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690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27456"/>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17" name="image20.png">
            <a:extLst>
              <a:ext uri="{FF2B5EF4-FFF2-40B4-BE49-F238E27FC236}">
                <a16:creationId xmlns:a16="http://schemas.microsoft.com/office/drawing/2014/main" id="{50CF9835-FBA8-4B4C-90FE-0C462E534149}"/>
              </a:ext>
            </a:extLst>
          </p:cNvPr>
          <p:cNvPicPr/>
          <p:nvPr/>
        </p:nvPicPr>
        <p:blipFill>
          <a:blip r:embed="rId5"/>
          <a:srcRect/>
          <a:stretch>
            <a:fillRect/>
          </a:stretch>
        </p:blipFill>
        <p:spPr>
          <a:xfrm>
            <a:off x="1893635" y="1214631"/>
            <a:ext cx="2247900" cy="3076575"/>
          </a:xfrm>
          <a:prstGeom prst="rect">
            <a:avLst/>
          </a:prstGeom>
          <a:ln/>
        </p:spPr>
      </p:pic>
      <p:pic>
        <p:nvPicPr>
          <p:cNvPr id="6" name="Picture 5" descr="Wondering Teodor the Cat">
            <a:extLst>
              <a:ext uri="{FF2B5EF4-FFF2-40B4-BE49-F238E27FC236}">
                <a16:creationId xmlns:a16="http://schemas.microsoft.com/office/drawing/2014/main" id="{54DF8FB8-E2DD-464B-ABD5-6084BA825D67}"/>
              </a:ext>
            </a:extLst>
          </p:cNvPr>
          <p:cNvPicPr>
            <a:picLocks noChangeAspect="1"/>
          </p:cNvPicPr>
          <p:nvPr/>
        </p:nvPicPr>
        <p:blipFill>
          <a:blip r:embed="rId6"/>
          <a:stretch>
            <a:fillRect/>
          </a:stretch>
        </p:blipFill>
        <p:spPr>
          <a:xfrm>
            <a:off x="5002467" y="1727915"/>
            <a:ext cx="2438400" cy="2438400"/>
          </a:xfrm>
          <a:prstGeom prst="rect">
            <a:avLst/>
          </a:prstGeom>
        </p:spPr>
      </p:pic>
      <p:sp>
        <p:nvSpPr>
          <p:cNvPr id="7" name="TextBox 6">
            <a:extLst>
              <a:ext uri="{FF2B5EF4-FFF2-40B4-BE49-F238E27FC236}">
                <a16:creationId xmlns:a16="http://schemas.microsoft.com/office/drawing/2014/main" id="{E8A3BA80-1C8D-47A5-BC37-7F6F50B0330F}"/>
              </a:ext>
            </a:extLst>
          </p:cNvPr>
          <p:cNvSpPr txBox="1"/>
          <p:nvPr/>
        </p:nvSpPr>
        <p:spPr>
          <a:xfrm>
            <a:off x="5578609" y="1959359"/>
            <a:ext cx="1652067" cy="523220"/>
          </a:xfrm>
          <a:prstGeom prst="rect">
            <a:avLst/>
          </a:prstGeom>
          <a:noFill/>
        </p:spPr>
        <p:txBody>
          <a:bodyPr wrap="square" rtlCol="0">
            <a:spAutoFit/>
          </a:bodyPr>
          <a:lstStyle/>
          <a:p>
            <a:r>
              <a:rPr lang="en-IN" sz="2800" dirty="0">
                <a:solidFill>
                  <a:schemeClr val="accent4">
                    <a:lumMod val="50000"/>
                  </a:schemeClr>
                </a:solidFill>
              </a:rPr>
              <a:t>??</a:t>
            </a:r>
          </a:p>
        </p:txBody>
      </p:sp>
      <p:sp>
        <p:nvSpPr>
          <p:cNvPr id="2" name="Rectangle 1">
            <a:extLst>
              <a:ext uri="{FF2B5EF4-FFF2-40B4-BE49-F238E27FC236}">
                <a16:creationId xmlns:a16="http://schemas.microsoft.com/office/drawing/2014/main" id="{41816370-3B4D-CE91-4B6A-2EC73AD71DE9}"/>
              </a:ext>
            </a:extLst>
          </p:cNvPr>
          <p:cNvSpPr/>
          <p:nvPr/>
        </p:nvSpPr>
        <p:spPr>
          <a:xfrm>
            <a:off x="40180" y="0"/>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673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669721" y="895400"/>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Instagram</a:t>
            </a:r>
          </a:p>
        </p:txBody>
      </p:sp>
      <p:sp>
        <p:nvSpPr>
          <p:cNvPr id="364547" name="Rectangle 3"/>
          <p:cNvSpPr>
            <a:spLocks noGrp="1" noChangeArrowheads="1"/>
          </p:cNvSpPr>
          <p:nvPr>
            <p:ph type="body" idx="1"/>
          </p:nvPr>
        </p:nvSpPr>
        <p:spPr>
          <a:xfrm>
            <a:off x="2932508" y="1446605"/>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h.	2 Factor Authentication: Using 2FA gives you 2 layer security. </a:t>
            </a:r>
            <a:r>
              <a:rPr lang="en-US" sz="1600" dirty="0" err="1">
                <a:latin typeface="Agency FB" panose="020B0503020202020204" pitchFamily="34" charset="0"/>
              </a:rPr>
              <a:t>Everytime</a:t>
            </a:r>
            <a:r>
              <a:rPr lang="en-US" sz="1600" dirty="0">
                <a:latin typeface="Agency FB" panose="020B0503020202020204" pitchFamily="34" charset="0"/>
              </a:rPr>
              <a:t> you try 	to login, you will have to provide an additional code as well as your password. 	To enable 2FA, go to your settings tab on </a:t>
            </a:r>
            <a:r>
              <a:rPr lang="en-US" sz="1600" dirty="0" err="1">
                <a:latin typeface="Agency FB" panose="020B0503020202020204" pitchFamily="34" charset="0"/>
              </a:rPr>
              <a:t>instagram</a:t>
            </a:r>
            <a:r>
              <a:rPr lang="en-US" sz="1600" dirty="0">
                <a:latin typeface="Agency FB" panose="020B0503020202020204" pitchFamily="34" charset="0"/>
              </a:rPr>
              <a:t> account and then navigate 	to the security tab. Turn on the text message option. </a:t>
            </a:r>
          </a:p>
        </p:txBody>
      </p:sp>
      <p:pic>
        <p:nvPicPr>
          <p:cNvPr id="11" name="Google Shape;153;p16">
            <a:extLst>
              <a:ext uri="{FF2B5EF4-FFF2-40B4-BE49-F238E27FC236}">
                <a16:creationId xmlns:a16="http://schemas.microsoft.com/office/drawing/2014/main" id="{71A923E9-E338-4FDB-904E-92617C47E876}"/>
              </a:ext>
            </a:extLst>
          </p:cNvPr>
          <p:cNvPicPr preferRelativeResize="0"/>
          <p:nvPr/>
        </p:nvPicPr>
        <p:blipFill>
          <a:blip r:embed="rId2">
            <a:alphaModFix/>
          </a:blip>
          <a:stretch>
            <a:fillRect/>
          </a:stretch>
        </p:blipFill>
        <p:spPr>
          <a:xfrm>
            <a:off x="688379" y="1758968"/>
            <a:ext cx="1651000" cy="1651000"/>
          </a:xfrm>
          <a:prstGeom prst="rect">
            <a:avLst/>
          </a:prstGeom>
        </p:spPr>
      </p:pic>
      <p:grpSp>
        <p:nvGrpSpPr>
          <p:cNvPr id="5" name="Group 4">
            <a:extLst>
              <a:ext uri="{FF2B5EF4-FFF2-40B4-BE49-F238E27FC236}">
                <a16:creationId xmlns:a16="http://schemas.microsoft.com/office/drawing/2014/main" id="{A3B7E46B-055A-4C2A-B0E5-32A47F1E9AB3}"/>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029C6DB3-006F-4269-B4A5-B10F45298103}"/>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918DFB8C-23B7-4EAE-A62A-802042FDB0F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D99980-CCBB-41CC-9FA1-7F7E419C6E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8669CC33-1F60-4929-A58D-B572C612B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3029891E-DB49-4A9A-B04E-3571C2D2A687}"/>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2D70B817-1224-849C-3952-8850B3ABAEA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2292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117271" y="807547"/>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a:t>
            </a:r>
            <a:r>
              <a:rPr lang="en-US" sz="3200" dirty="0">
                <a:latin typeface="Absolute" pitchFamily="2" charset="0"/>
              </a:rPr>
              <a:t>Twitter</a:t>
            </a:r>
            <a:endParaRPr lang="en-US" sz="32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046808" y="1358752"/>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a.	Use a strong password that you don’t reuse on other websites.</a:t>
            </a:r>
          </a:p>
          <a:p>
            <a:pPr marL="146050" indent="0" defTabSz="457200">
              <a:lnSpc>
                <a:spcPct val="90000"/>
              </a:lnSpc>
              <a:spcBef>
                <a:spcPts val="1000"/>
              </a:spcBef>
              <a:buSzPct val="80000"/>
              <a:buNone/>
            </a:pPr>
            <a:r>
              <a:rPr lang="en-US" sz="1600" dirty="0">
                <a:latin typeface="Agency FB" panose="020B0503020202020204" pitchFamily="34" charset="0"/>
              </a:rPr>
              <a:t>b.	Use two-factor authentication.</a:t>
            </a:r>
          </a:p>
          <a:p>
            <a:pPr marL="146050" indent="0" defTabSz="457200">
              <a:lnSpc>
                <a:spcPct val="90000"/>
              </a:lnSpc>
              <a:spcBef>
                <a:spcPts val="1000"/>
              </a:spcBef>
              <a:buSzPct val="80000"/>
              <a:buNone/>
            </a:pPr>
            <a:r>
              <a:rPr lang="en-US" sz="1600" dirty="0">
                <a:latin typeface="Agency FB" panose="020B0503020202020204" pitchFamily="34" charset="0"/>
              </a:rPr>
              <a:t>c.	Require email and phone number to request a reset password link or code.</a:t>
            </a:r>
          </a:p>
          <a:p>
            <a:pPr marL="146050" indent="0" defTabSz="457200">
              <a:lnSpc>
                <a:spcPct val="90000"/>
              </a:lnSpc>
              <a:spcBef>
                <a:spcPts val="1000"/>
              </a:spcBef>
              <a:buSzPct val="80000"/>
              <a:buNone/>
            </a:pPr>
            <a:r>
              <a:rPr lang="en-US" sz="1600" dirty="0">
                <a:latin typeface="Agency FB" panose="020B0503020202020204" pitchFamily="34" charset="0"/>
              </a:rPr>
              <a:t>d.	Be cautious of suspicious links and always make sure you’re on twitter.com 	before you enter your login information.</a:t>
            </a:r>
          </a:p>
          <a:p>
            <a:pPr marL="146050" indent="0" defTabSz="457200">
              <a:lnSpc>
                <a:spcPct val="90000"/>
              </a:lnSpc>
              <a:spcBef>
                <a:spcPts val="1000"/>
              </a:spcBef>
              <a:buSzPct val="80000"/>
              <a:buNone/>
            </a:pPr>
            <a:r>
              <a:rPr lang="en-US" sz="1600" dirty="0">
                <a:latin typeface="Agency FB" panose="020B0503020202020204" pitchFamily="34" charset="0"/>
              </a:rPr>
              <a:t>e.	Never give your username and password out to third parties, especially those 	promising to get you followers, make you money, or verify you.</a:t>
            </a:r>
          </a:p>
          <a:p>
            <a:pPr marL="146050" indent="0" defTabSz="457200">
              <a:lnSpc>
                <a:spcPct val="90000"/>
              </a:lnSpc>
              <a:spcBef>
                <a:spcPts val="1000"/>
              </a:spcBef>
              <a:buSzPct val="80000"/>
              <a:buNone/>
            </a:pPr>
            <a:r>
              <a:rPr lang="en-US" sz="1600" dirty="0">
                <a:latin typeface="Agency FB" panose="020B0503020202020204" pitchFamily="34" charset="0"/>
              </a:rPr>
              <a:t>f.	Make sure your computer software, including your browser, is up-to-date with 	the most recent upgrades and anti-virus software.</a:t>
            </a:r>
          </a:p>
          <a:p>
            <a:pPr marL="146050" indent="0" defTabSz="457200">
              <a:lnSpc>
                <a:spcPct val="90000"/>
              </a:lnSpc>
              <a:spcBef>
                <a:spcPts val="1000"/>
              </a:spcBef>
              <a:buSzPct val="80000"/>
              <a:buNone/>
            </a:pPr>
            <a:r>
              <a:rPr lang="en-US" sz="1600" dirty="0">
                <a:latin typeface="Agency FB" panose="020B0503020202020204" pitchFamily="34" charset="0"/>
              </a:rPr>
              <a:t>g.	Check to see if your account has been compromised</a:t>
            </a:r>
          </a:p>
          <a:p>
            <a:pPr marL="146050" indent="0" defTabSz="457200">
              <a:lnSpc>
                <a:spcPct val="90000"/>
              </a:lnSpc>
              <a:spcBef>
                <a:spcPts val="1000"/>
              </a:spcBef>
              <a:buSzPct val="80000"/>
              <a:buNone/>
            </a:pPr>
            <a:endParaRPr lang="en-US" sz="1600" dirty="0">
              <a:latin typeface="Agency FB" panose="020B0503020202020204" pitchFamily="34" charset="0"/>
            </a:endParaRPr>
          </a:p>
        </p:txBody>
      </p:sp>
      <p:pic>
        <p:nvPicPr>
          <p:cNvPr id="12" name="Google Shape;152;p16">
            <a:extLst>
              <a:ext uri="{FF2B5EF4-FFF2-40B4-BE49-F238E27FC236}">
                <a16:creationId xmlns:a16="http://schemas.microsoft.com/office/drawing/2014/main" id="{E77D633D-6B78-43F2-A76A-382CE2D601D3}"/>
              </a:ext>
            </a:extLst>
          </p:cNvPr>
          <p:cNvPicPr preferRelativeResize="0"/>
          <p:nvPr/>
        </p:nvPicPr>
        <p:blipFill>
          <a:blip r:embed="rId2">
            <a:alphaModFix/>
          </a:blip>
          <a:stretch>
            <a:fillRect/>
          </a:stretch>
        </p:blipFill>
        <p:spPr>
          <a:xfrm>
            <a:off x="675679" y="1801156"/>
            <a:ext cx="1676400" cy="1676400"/>
          </a:xfrm>
          <a:prstGeom prst="rect">
            <a:avLst/>
          </a:prstGeom>
        </p:spPr>
      </p:pic>
      <p:grpSp>
        <p:nvGrpSpPr>
          <p:cNvPr id="5" name="Group 4">
            <a:extLst>
              <a:ext uri="{FF2B5EF4-FFF2-40B4-BE49-F238E27FC236}">
                <a16:creationId xmlns:a16="http://schemas.microsoft.com/office/drawing/2014/main" id="{94C2D646-D9AF-4BD6-B2AA-453008037D28}"/>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985E65AE-930C-4FAD-BDD1-BF83F99283CF}"/>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5A5A0AEA-CBD5-43C7-8DED-0ED5829C05D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DBC8D5-3D3F-46F7-B370-4C45B00D0CE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BB6D46D7-4AE7-4DD6-AFCC-AB6E2AEA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E438B138-5B48-4B86-BA56-A40A0E734CA6}"/>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597926E4-F225-9A62-5046-FBDD3859173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74907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204000" y="698747"/>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a:t>
            </a:r>
            <a:r>
              <a:rPr lang="en-US" sz="3200" dirty="0">
                <a:latin typeface="Absolute" pitchFamily="2" charset="0"/>
              </a:rPr>
              <a:t>Twitter</a:t>
            </a:r>
            <a:endParaRPr lang="en-US" sz="32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027758" y="1046555"/>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h.	2 Factor Authentication:</a:t>
            </a:r>
          </a:p>
          <a:p>
            <a:pPr marL="603250" lvl="1" indent="0" defTabSz="457200">
              <a:lnSpc>
                <a:spcPct val="90000"/>
              </a:lnSpc>
              <a:spcBef>
                <a:spcPts val="1000"/>
              </a:spcBef>
              <a:buSzPct val="80000"/>
              <a:buNone/>
            </a:pPr>
            <a:r>
              <a:rPr lang="en-US" sz="1400" dirty="0" err="1">
                <a:latin typeface="Agency FB" panose="020B0503020202020204" pitchFamily="34" charset="0"/>
              </a:rPr>
              <a:t>i</a:t>
            </a:r>
            <a:r>
              <a:rPr lang="en-US" sz="1400" dirty="0">
                <a:latin typeface="Agency FB" panose="020B0503020202020204" pitchFamily="34" charset="0"/>
              </a:rPr>
              <a:t>.	Navigate to your account and tap settings and privacy. </a:t>
            </a:r>
          </a:p>
          <a:p>
            <a:pPr marL="603250" lvl="1" indent="0" defTabSz="457200">
              <a:lnSpc>
                <a:spcPct val="90000"/>
              </a:lnSpc>
              <a:spcBef>
                <a:spcPts val="1000"/>
              </a:spcBef>
              <a:buSzPct val="80000"/>
              <a:buNone/>
            </a:pPr>
            <a:r>
              <a:rPr lang="en-US" sz="1400" dirty="0">
                <a:latin typeface="Agency FB" panose="020B0503020202020204" pitchFamily="34" charset="0"/>
              </a:rPr>
              <a:t>ii.	Tap on account and then navigate to security. </a:t>
            </a:r>
          </a:p>
          <a:p>
            <a:pPr marL="603250" lvl="1" indent="0" defTabSz="457200">
              <a:lnSpc>
                <a:spcPct val="90000"/>
              </a:lnSpc>
              <a:spcBef>
                <a:spcPts val="1000"/>
              </a:spcBef>
              <a:buSzPct val="80000"/>
              <a:buNone/>
            </a:pPr>
            <a:r>
              <a:rPr lang="en-US" sz="1400" dirty="0">
                <a:latin typeface="Agency FB" panose="020B0503020202020204" pitchFamily="34" charset="0"/>
              </a:rPr>
              <a:t>iii.	There you will use 2 options. Tap on two factor authentication .</a:t>
            </a:r>
          </a:p>
          <a:p>
            <a:pPr marL="603250" lvl="1" indent="0" defTabSz="457200">
              <a:lnSpc>
                <a:spcPct val="90000"/>
              </a:lnSpc>
              <a:spcBef>
                <a:spcPts val="1000"/>
              </a:spcBef>
              <a:buSzPct val="80000"/>
              <a:buNone/>
            </a:pPr>
            <a:r>
              <a:rPr lang="en-US" sz="1400" dirty="0">
                <a:latin typeface="Agency FB" panose="020B0503020202020204" pitchFamily="34" charset="0"/>
              </a:rPr>
              <a:t>iv.	Check the box for the Text message.</a:t>
            </a:r>
          </a:p>
          <a:p>
            <a:pPr marL="146050" indent="0" defTabSz="457200">
              <a:lnSpc>
                <a:spcPct val="90000"/>
              </a:lnSpc>
              <a:spcBef>
                <a:spcPts val="1000"/>
              </a:spcBef>
              <a:buSzPct val="80000"/>
              <a:buNone/>
            </a:pPr>
            <a:r>
              <a:rPr lang="en-US" sz="1400" dirty="0" err="1">
                <a:latin typeface="Agency FB" panose="020B0503020202020204" pitchFamily="34" charset="0"/>
              </a:rPr>
              <a:t>i</a:t>
            </a:r>
            <a:r>
              <a:rPr lang="en-US" sz="1400" dirty="0">
                <a:latin typeface="Agency FB" panose="020B0503020202020204" pitchFamily="34" charset="0"/>
              </a:rPr>
              <a:t>.	Recovery: </a:t>
            </a:r>
          </a:p>
          <a:p>
            <a:pPr marL="603250" lvl="1" indent="0" defTabSz="457200">
              <a:lnSpc>
                <a:spcPct val="90000"/>
              </a:lnSpc>
              <a:spcBef>
                <a:spcPts val="1000"/>
              </a:spcBef>
              <a:buSzPct val="80000"/>
              <a:buNone/>
            </a:pPr>
            <a:r>
              <a:rPr lang="en-US" sz="1400" dirty="0" err="1">
                <a:latin typeface="Agency FB" panose="020B0503020202020204" pitchFamily="34" charset="0"/>
              </a:rPr>
              <a:t>i</a:t>
            </a:r>
            <a:r>
              <a:rPr lang="en-US" sz="1400" dirty="0">
                <a:latin typeface="Agency FB" panose="020B0503020202020204" pitchFamily="34" charset="0"/>
              </a:rPr>
              <a:t>.	Password Reset: Reset your password by requesting an email from the password reset form. Try entering both your username and email address, and be sure to check for the reset email at the address associated with your Twitter account.</a:t>
            </a:r>
          </a:p>
          <a:p>
            <a:pPr marL="603250" lvl="1" indent="0" defTabSz="457200">
              <a:lnSpc>
                <a:spcPct val="90000"/>
              </a:lnSpc>
              <a:spcBef>
                <a:spcPts val="1000"/>
              </a:spcBef>
              <a:buSzPct val="80000"/>
              <a:buNone/>
            </a:pPr>
            <a:r>
              <a:rPr lang="en-US" sz="1400" dirty="0">
                <a:latin typeface="Agency FB" panose="020B0503020202020204" pitchFamily="34" charset="0"/>
              </a:rPr>
              <a:t>ii.	Contact Support:  If you still can't log in, contact us by submitting a Support Request.  Be sure to use the email address you associated with the hacked Twitter account; we'll then send additional information and instructions to that email address. When submitting your support request please Include both your username and the date you last had access to your account.</a:t>
            </a:r>
          </a:p>
        </p:txBody>
      </p:sp>
      <p:pic>
        <p:nvPicPr>
          <p:cNvPr id="12" name="Google Shape;152;p16">
            <a:extLst>
              <a:ext uri="{FF2B5EF4-FFF2-40B4-BE49-F238E27FC236}">
                <a16:creationId xmlns:a16="http://schemas.microsoft.com/office/drawing/2014/main" id="{E77D633D-6B78-43F2-A76A-382CE2D601D3}"/>
              </a:ext>
            </a:extLst>
          </p:cNvPr>
          <p:cNvPicPr preferRelativeResize="0"/>
          <p:nvPr/>
        </p:nvPicPr>
        <p:blipFill>
          <a:blip r:embed="rId2">
            <a:alphaModFix/>
          </a:blip>
          <a:stretch>
            <a:fillRect/>
          </a:stretch>
        </p:blipFill>
        <p:spPr>
          <a:xfrm>
            <a:off x="675679" y="1801156"/>
            <a:ext cx="1676400" cy="1676400"/>
          </a:xfrm>
          <a:prstGeom prst="rect">
            <a:avLst/>
          </a:prstGeom>
        </p:spPr>
      </p:pic>
      <p:grpSp>
        <p:nvGrpSpPr>
          <p:cNvPr id="5" name="Group 4">
            <a:extLst>
              <a:ext uri="{FF2B5EF4-FFF2-40B4-BE49-F238E27FC236}">
                <a16:creationId xmlns:a16="http://schemas.microsoft.com/office/drawing/2014/main" id="{DA365C6E-AFEC-453A-8235-EF19E901A748}"/>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55538B2E-72DB-4BCF-B03E-4FC29ECE6980}"/>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EC80B214-F901-46C7-B1F6-A1147DE840D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5CC7DFD-5065-4AF7-AEBF-E6DE54E164D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7EDC1551-7051-43B3-823F-20941AA2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9E66D494-4FB8-490C-86D3-BC09F4D8BA60}"/>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B58063D4-C01C-810B-AB31-6C83095F752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6073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837276" y="837368"/>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a:t>
            </a:r>
            <a:r>
              <a:rPr lang="en-US" sz="3200" dirty="0">
                <a:latin typeface="Absolute" pitchFamily="2" charset="0"/>
              </a:rPr>
              <a:t>WhatsApp</a:t>
            </a:r>
            <a:endParaRPr lang="en-US" sz="32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018233" y="1320555"/>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a.	Privacy:  Set your profile photo, last seen, and about, to be seen by everyone, contacts only, or no one.</a:t>
            </a:r>
          </a:p>
          <a:p>
            <a:pPr marL="146050" indent="0" defTabSz="457200">
              <a:lnSpc>
                <a:spcPct val="90000"/>
              </a:lnSpc>
              <a:spcBef>
                <a:spcPts val="1000"/>
              </a:spcBef>
              <a:buSzPct val="80000"/>
              <a:buNone/>
            </a:pPr>
            <a:r>
              <a:rPr lang="en-US" sz="1600" dirty="0">
                <a:latin typeface="Agency FB" panose="020B0503020202020204" pitchFamily="34" charset="0"/>
              </a:rPr>
              <a:t>b.	Block Unwanted Users</a:t>
            </a:r>
          </a:p>
          <a:p>
            <a:pPr marL="146050" indent="0" defTabSz="457200">
              <a:lnSpc>
                <a:spcPct val="90000"/>
              </a:lnSpc>
              <a:spcBef>
                <a:spcPts val="1000"/>
              </a:spcBef>
              <a:buSzPct val="80000"/>
              <a:buNone/>
            </a:pPr>
            <a:r>
              <a:rPr lang="en-US" sz="1600" dirty="0">
                <a:latin typeface="Agency FB" panose="020B0503020202020204" pitchFamily="34" charset="0"/>
              </a:rPr>
              <a:t>c.	Account info: Get a report of your WhatsApp account information and settings.</a:t>
            </a:r>
          </a:p>
          <a:p>
            <a:pPr marL="146050" indent="0" defTabSz="457200">
              <a:lnSpc>
                <a:spcPct val="90000"/>
              </a:lnSpc>
              <a:spcBef>
                <a:spcPts val="1000"/>
              </a:spcBef>
              <a:buSzPct val="80000"/>
              <a:buNone/>
            </a:pPr>
            <a:r>
              <a:rPr lang="en-US" sz="1600" dirty="0">
                <a:latin typeface="Agency FB" panose="020B0503020202020204" pitchFamily="34" charset="0"/>
              </a:rPr>
              <a:t>d.	Enable Two-Step Verification:</a:t>
            </a:r>
          </a:p>
          <a:p>
            <a:pPr marL="603250" lvl="1" indent="0" defTabSz="457200">
              <a:lnSpc>
                <a:spcPct val="90000"/>
              </a:lnSpc>
              <a:spcBef>
                <a:spcPts val="1000"/>
              </a:spcBef>
              <a:buSzPct val="80000"/>
              <a:buNone/>
            </a:pPr>
            <a:r>
              <a:rPr lang="en-US" sz="1450" dirty="0" err="1">
                <a:latin typeface="Agency FB" panose="020B0503020202020204" pitchFamily="34" charset="0"/>
              </a:rPr>
              <a:t>i</a:t>
            </a:r>
            <a:r>
              <a:rPr lang="en-US" sz="1450" dirty="0">
                <a:latin typeface="Agency FB" panose="020B0503020202020204" pitchFamily="34" charset="0"/>
              </a:rPr>
              <a:t>.	Head towards your </a:t>
            </a:r>
            <a:r>
              <a:rPr lang="en-US" sz="1450" dirty="0" err="1">
                <a:latin typeface="Agency FB" panose="020B0503020202020204" pitchFamily="34" charset="0"/>
              </a:rPr>
              <a:t>whatsapp</a:t>
            </a:r>
            <a:r>
              <a:rPr lang="en-US" sz="1450" dirty="0">
                <a:latin typeface="Agency FB" panose="020B0503020202020204" pitchFamily="34" charset="0"/>
              </a:rPr>
              <a:t> application and open the settings tab.</a:t>
            </a:r>
          </a:p>
          <a:p>
            <a:pPr marL="603250" lvl="1" indent="0" defTabSz="457200">
              <a:lnSpc>
                <a:spcPct val="90000"/>
              </a:lnSpc>
              <a:spcBef>
                <a:spcPts val="1000"/>
              </a:spcBef>
              <a:buSzPct val="80000"/>
              <a:buNone/>
            </a:pPr>
            <a:r>
              <a:rPr lang="en-US" sz="1450" dirty="0">
                <a:latin typeface="Agency FB" panose="020B0503020202020204" pitchFamily="34" charset="0"/>
              </a:rPr>
              <a:t>ii.	In the settings tab. Select Account.</a:t>
            </a:r>
          </a:p>
          <a:p>
            <a:pPr marL="603250" lvl="1" indent="0" defTabSz="457200">
              <a:lnSpc>
                <a:spcPct val="90000"/>
              </a:lnSpc>
              <a:spcBef>
                <a:spcPts val="1000"/>
              </a:spcBef>
              <a:buSzPct val="80000"/>
              <a:buNone/>
            </a:pPr>
            <a:r>
              <a:rPr lang="en-US" sz="1450" dirty="0">
                <a:latin typeface="Agency FB" panose="020B0503020202020204" pitchFamily="34" charset="0"/>
              </a:rPr>
              <a:t>iii.	After navigating into the Accounts tab, you will see the option for two step verification.</a:t>
            </a:r>
          </a:p>
          <a:p>
            <a:pPr marL="603250" lvl="1" indent="0" defTabSz="457200">
              <a:lnSpc>
                <a:spcPct val="90000"/>
              </a:lnSpc>
              <a:spcBef>
                <a:spcPts val="1000"/>
              </a:spcBef>
              <a:buSzPct val="80000"/>
              <a:buNone/>
            </a:pPr>
            <a:r>
              <a:rPr lang="en-US" sz="1450" dirty="0">
                <a:latin typeface="Agency FB" panose="020B0503020202020204" pitchFamily="34" charset="0"/>
              </a:rPr>
              <a:t>iv.	Tap on it and create a 6 digit pin for extra security.</a:t>
            </a:r>
          </a:p>
        </p:txBody>
      </p:sp>
      <p:pic>
        <p:nvPicPr>
          <p:cNvPr id="11" name="Google Shape;158;p16">
            <a:extLst>
              <a:ext uri="{FF2B5EF4-FFF2-40B4-BE49-F238E27FC236}">
                <a16:creationId xmlns:a16="http://schemas.microsoft.com/office/drawing/2014/main" id="{D0E991D7-0000-47AD-AD04-F4955A967B83}"/>
              </a:ext>
            </a:extLst>
          </p:cNvPr>
          <p:cNvPicPr preferRelativeResize="0"/>
          <p:nvPr/>
        </p:nvPicPr>
        <p:blipFill>
          <a:blip r:embed="rId2">
            <a:alphaModFix/>
          </a:blip>
          <a:stretch>
            <a:fillRect/>
          </a:stretch>
        </p:blipFill>
        <p:spPr>
          <a:xfrm>
            <a:off x="817363" y="2009775"/>
            <a:ext cx="1651000" cy="1689100"/>
          </a:xfrm>
          <a:prstGeom prst="rect">
            <a:avLst/>
          </a:prstGeom>
        </p:spPr>
      </p:pic>
      <p:grpSp>
        <p:nvGrpSpPr>
          <p:cNvPr id="5" name="Group 4">
            <a:extLst>
              <a:ext uri="{FF2B5EF4-FFF2-40B4-BE49-F238E27FC236}">
                <a16:creationId xmlns:a16="http://schemas.microsoft.com/office/drawing/2014/main" id="{5EA8D426-DB30-40A9-9E13-974CAB7900C6}"/>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5FA4DF11-4783-4B31-9441-FEDE8FE1F144}"/>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AF081EA8-A907-4C38-B0B6-83A969988B1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D15439B-54B1-49E2-93A6-CB337E4FAF6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4B8BF912-F127-4F97-93CA-1CF0327D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7B1475D4-7E55-4BE9-8AE1-7CE266AEB29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D8055D03-3160-4D53-96C5-171B07B9AE5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040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999183" y="895400"/>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a:t>
            </a:r>
            <a:r>
              <a:rPr lang="en-US" sz="3200" dirty="0">
                <a:latin typeface="Absolute" pitchFamily="2" charset="0"/>
              </a:rPr>
              <a:t>WhatsApp</a:t>
            </a:r>
            <a:endParaRPr lang="en-US" sz="32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2999183" y="1446605"/>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e.	Recovery: The best way to recover your </a:t>
            </a:r>
            <a:r>
              <a:rPr lang="en-US" sz="1600" dirty="0" err="1">
                <a:latin typeface="Agency FB" panose="020B0503020202020204" pitchFamily="34" charset="0"/>
              </a:rPr>
              <a:t>whatsapp</a:t>
            </a:r>
            <a:r>
              <a:rPr lang="en-US" sz="1600" dirty="0">
                <a:latin typeface="Agency FB" panose="020B0503020202020204" pitchFamily="34" charset="0"/>
              </a:rPr>
              <a:t> account, is to log into your 	</a:t>
            </a:r>
            <a:r>
              <a:rPr lang="en-US" sz="1600" dirty="0" err="1">
                <a:latin typeface="Agency FB" panose="020B0503020202020204" pitchFamily="34" charset="0"/>
              </a:rPr>
              <a:t>whatsapp</a:t>
            </a:r>
            <a:r>
              <a:rPr lang="en-US" sz="1600" dirty="0">
                <a:latin typeface="Agency FB" panose="020B0503020202020204" pitchFamily="34" charset="0"/>
              </a:rPr>
              <a:t> account from another number. When you try to log into another 	device, </a:t>
            </a:r>
            <a:r>
              <a:rPr lang="en-US" sz="1600" dirty="0" err="1">
                <a:latin typeface="Agency FB" panose="020B0503020202020204" pitchFamily="34" charset="0"/>
              </a:rPr>
              <a:t>whatsapp</a:t>
            </a:r>
            <a:r>
              <a:rPr lang="en-US" sz="1600" dirty="0">
                <a:latin typeface="Agency FB" panose="020B0503020202020204" pitchFamily="34" charset="0"/>
              </a:rPr>
              <a:t> will ask you for the 6 digit verification code and the moment 	you enter the verification code, the hacker will be automatically logged out. This 	method is only possible if you have enabled two step verification.</a:t>
            </a:r>
            <a:endParaRPr lang="en-US" sz="1450" dirty="0">
              <a:latin typeface="Agency FB" panose="020B0503020202020204" pitchFamily="34" charset="0"/>
            </a:endParaRPr>
          </a:p>
        </p:txBody>
      </p:sp>
      <p:pic>
        <p:nvPicPr>
          <p:cNvPr id="11" name="Google Shape;158;p16">
            <a:extLst>
              <a:ext uri="{FF2B5EF4-FFF2-40B4-BE49-F238E27FC236}">
                <a16:creationId xmlns:a16="http://schemas.microsoft.com/office/drawing/2014/main" id="{D0E991D7-0000-47AD-AD04-F4955A967B83}"/>
              </a:ext>
            </a:extLst>
          </p:cNvPr>
          <p:cNvPicPr preferRelativeResize="0"/>
          <p:nvPr/>
        </p:nvPicPr>
        <p:blipFill>
          <a:blip r:embed="rId2">
            <a:alphaModFix/>
          </a:blip>
          <a:stretch>
            <a:fillRect/>
          </a:stretch>
        </p:blipFill>
        <p:spPr>
          <a:xfrm>
            <a:off x="817363" y="2009775"/>
            <a:ext cx="1651000" cy="1689100"/>
          </a:xfrm>
          <a:prstGeom prst="rect">
            <a:avLst/>
          </a:prstGeom>
        </p:spPr>
      </p:pic>
      <p:grpSp>
        <p:nvGrpSpPr>
          <p:cNvPr id="5" name="Group 4">
            <a:extLst>
              <a:ext uri="{FF2B5EF4-FFF2-40B4-BE49-F238E27FC236}">
                <a16:creationId xmlns:a16="http://schemas.microsoft.com/office/drawing/2014/main" id="{4F1561E7-5740-45A2-B785-51A063503437}"/>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D62D5875-1293-4D38-88A9-F474FAC41017}"/>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0FECDF85-556C-4F50-A31C-E4D00073666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8F3356-0C7A-4C16-B5D7-04EBEDD5AEE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F7C91E47-33D6-40F1-B7A2-CE2152EF6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6095B762-FC0B-4B20-B39B-623C8380A8FC}"/>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CACD6481-81E7-CBDE-1BFE-7A0A00E95B5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69288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027758" y="862623"/>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SOCIAL MEDIA - </a:t>
            </a:r>
            <a:r>
              <a:rPr lang="en-US" sz="3200" dirty="0">
                <a:latin typeface="Absolute" pitchFamily="2" charset="0"/>
              </a:rPr>
              <a:t>YouTube</a:t>
            </a:r>
            <a:endParaRPr lang="en-US" sz="32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027758" y="1300631"/>
            <a:ext cx="5759043"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a.	Since </a:t>
            </a:r>
            <a:r>
              <a:rPr lang="en-US" sz="1600" dirty="0" err="1">
                <a:latin typeface="Agency FB" panose="020B0503020202020204" pitchFamily="34" charset="0"/>
              </a:rPr>
              <a:t>youtube</a:t>
            </a:r>
            <a:r>
              <a:rPr lang="en-US" sz="1600" dirty="0">
                <a:latin typeface="Agency FB" panose="020B0503020202020204" pitchFamily="34" charset="0"/>
              </a:rPr>
              <a:t> is connected to your google account, you get one more reason to 	keep your google account more secure.</a:t>
            </a:r>
          </a:p>
          <a:p>
            <a:pPr marL="146050" indent="0" defTabSz="457200">
              <a:lnSpc>
                <a:spcPct val="90000"/>
              </a:lnSpc>
              <a:spcBef>
                <a:spcPts val="1000"/>
              </a:spcBef>
              <a:buSzPct val="80000"/>
              <a:buNone/>
            </a:pPr>
            <a:r>
              <a:rPr lang="en-US" sz="1600" dirty="0">
                <a:latin typeface="Agency FB" panose="020B0503020202020204" pitchFamily="34" charset="0"/>
              </a:rPr>
              <a:t>b.	Always be aware of shortened links. They can contain malware and viruses 	which you are not aware of.</a:t>
            </a:r>
          </a:p>
          <a:p>
            <a:pPr marL="146050" indent="0" defTabSz="457200">
              <a:lnSpc>
                <a:spcPct val="90000"/>
              </a:lnSpc>
              <a:spcBef>
                <a:spcPts val="1000"/>
              </a:spcBef>
              <a:buSzPct val="80000"/>
              <a:buNone/>
            </a:pPr>
            <a:r>
              <a:rPr lang="en-US" sz="1600" dirty="0">
                <a:latin typeface="Agency FB" panose="020B0503020202020204" pitchFamily="34" charset="0"/>
              </a:rPr>
              <a:t>c.	Do not share any links via emails.</a:t>
            </a:r>
          </a:p>
          <a:p>
            <a:pPr marL="146050" indent="0" defTabSz="457200">
              <a:lnSpc>
                <a:spcPct val="90000"/>
              </a:lnSpc>
              <a:spcBef>
                <a:spcPts val="1000"/>
              </a:spcBef>
              <a:buSzPct val="80000"/>
              <a:buNone/>
            </a:pPr>
            <a:r>
              <a:rPr lang="en-US" sz="1600" dirty="0">
                <a:latin typeface="Agency FB" panose="020B0503020202020204" pitchFamily="34" charset="0"/>
              </a:rPr>
              <a:t>d.	To keep your </a:t>
            </a:r>
            <a:r>
              <a:rPr lang="en-US" sz="1600" dirty="0" err="1">
                <a:latin typeface="Agency FB" panose="020B0503020202020204" pitchFamily="34" charset="0"/>
              </a:rPr>
              <a:t>youtube</a:t>
            </a:r>
            <a:r>
              <a:rPr lang="en-US" sz="1600" dirty="0">
                <a:latin typeface="Agency FB" panose="020B0503020202020204" pitchFamily="34" charset="0"/>
              </a:rPr>
              <a:t> account secured and managed, you can find more 	information here.</a:t>
            </a:r>
          </a:p>
          <a:p>
            <a:pPr marL="146050" indent="0" defTabSz="457200">
              <a:lnSpc>
                <a:spcPct val="90000"/>
              </a:lnSpc>
              <a:spcBef>
                <a:spcPts val="1000"/>
              </a:spcBef>
              <a:buSzPct val="80000"/>
              <a:buNone/>
            </a:pPr>
            <a:r>
              <a:rPr lang="en-US" sz="1600" dirty="0">
                <a:latin typeface="Agency FB" panose="020B0503020202020204" pitchFamily="34" charset="0"/>
              </a:rPr>
              <a:t>e.	If your account is hacked and you are not able to access your account, please 	refer to the support guide provided by google itself. </a:t>
            </a:r>
          </a:p>
        </p:txBody>
      </p:sp>
      <p:pic>
        <p:nvPicPr>
          <p:cNvPr id="12" name="Google Shape;159;p16">
            <a:extLst>
              <a:ext uri="{FF2B5EF4-FFF2-40B4-BE49-F238E27FC236}">
                <a16:creationId xmlns:a16="http://schemas.microsoft.com/office/drawing/2014/main" id="{D3AB0A18-940C-4AA4-A92F-45EDCD47D279}"/>
              </a:ext>
            </a:extLst>
          </p:cNvPr>
          <p:cNvPicPr preferRelativeResize="0"/>
          <p:nvPr/>
        </p:nvPicPr>
        <p:blipFill>
          <a:blip r:embed="rId2">
            <a:alphaModFix/>
          </a:blip>
          <a:stretch>
            <a:fillRect/>
          </a:stretch>
        </p:blipFill>
        <p:spPr>
          <a:xfrm>
            <a:off x="995162" y="2290106"/>
            <a:ext cx="1755411" cy="976662"/>
          </a:xfrm>
          <a:prstGeom prst="rect">
            <a:avLst/>
          </a:prstGeom>
        </p:spPr>
      </p:pic>
      <p:grpSp>
        <p:nvGrpSpPr>
          <p:cNvPr id="15" name="Group 14">
            <a:extLst>
              <a:ext uri="{FF2B5EF4-FFF2-40B4-BE49-F238E27FC236}">
                <a16:creationId xmlns:a16="http://schemas.microsoft.com/office/drawing/2014/main" id="{09832BC3-822C-4634-A8B6-87CBFB1C28B7}"/>
              </a:ext>
            </a:extLst>
          </p:cNvPr>
          <p:cNvGrpSpPr/>
          <p:nvPr/>
        </p:nvGrpSpPr>
        <p:grpSpPr>
          <a:xfrm>
            <a:off x="36606" y="134667"/>
            <a:ext cx="9107394" cy="4901378"/>
            <a:chOff x="36606" y="153570"/>
            <a:chExt cx="12155394" cy="6486035"/>
          </a:xfrm>
        </p:grpSpPr>
        <p:grpSp>
          <p:nvGrpSpPr>
            <p:cNvPr id="16" name="Group 15">
              <a:extLst>
                <a:ext uri="{FF2B5EF4-FFF2-40B4-BE49-F238E27FC236}">
                  <a16:creationId xmlns:a16="http://schemas.microsoft.com/office/drawing/2014/main" id="{5CD5A8B6-8076-4482-A09F-19FCA8163283}"/>
                </a:ext>
              </a:extLst>
            </p:cNvPr>
            <p:cNvGrpSpPr/>
            <p:nvPr/>
          </p:nvGrpSpPr>
          <p:grpSpPr>
            <a:xfrm>
              <a:off x="36606" y="893490"/>
              <a:ext cx="12155394" cy="5746115"/>
              <a:chOff x="53574" y="759313"/>
              <a:chExt cx="12155394" cy="5746115"/>
            </a:xfrm>
          </p:grpSpPr>
          <p:sp>
            <p:nvSpPr>
              <p:cNvPr id="20" name="Rectangle 19">
                <a:extLst>
                  <a:ext uri="{FF2B5EF4-FFF2-40B4-BE49-F238E27FC236}">
                    <a16:creationId xmlns:a16="http://schemas.microsoft.com/office/drawing/2014/main" id="{482CCD14-F59C-46DB-AD34-04127DF0D3E0}"/>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6915571-2E3C-4CD5-8DC2-B548DBE38DC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descr="Icon&#10;&#10;Description automatically generated with medium confidence">
              <a:extLst>
                <a:ext uri="{FF2B5EF4-FFF2-40B4-BE49-F238E27FC236}">
                  <a16:creationId xmlns:a16="http://schemas.microsoft.com/office/drawing/2014/main" id="{1570DBC9-D6F1-4A53-9547-EB2D9BB77D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AC681B9C-D467-489E-B964-D22B8DC5904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1B2085D4-372A-B977-BDCF-5C5AD596D1C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2661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5D00E39-9671-4312-A5A8-A2F9A0FEBFDC}"/>
              </a:ext>
            </a:extLst>
          </p:cNvPr>
          <p:cNvGrpSpPr/>
          <p:nvPr/>
        </p:nvGrpSpPr>
        <p:grpSpPr>
          <a:xfrm>
            <a:off x="36606" y="133678"/>
            <a:ext cx="9107394" cy="4818460"/>
            <a:chOff x="36606" y="153570"/>
            <a:chExt cx="12155394" cy="6486035"/>
          </a:xfrm>
        </p:grpSpPr>
        <p:grpSp>
          <p:nvGrpSpPr>
            <p:cNvPr id="5" name="Group 4">
              <a:extLst>
                <a:ext uri="{FF2B5EF4-FFF2-40B4-BE49-F238E27FC236}">
                  <a16:creationId xmlns:a16="http://schemas.microsoft.com/office/drawing/2014/main" id="{E1A953E2-BA5D-4138-AF26-729FD156779E}"/>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4583024-EF23-4C0F-9618-08194ADBCB9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16D7B-9C91-422C-9C83-CE540F4972D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E1A0E609-ADD2-43C3-9515-1693300D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8D40D044-4F7C-4DC4-A1E2-7BD4D977CFC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13" name="Picture 12">
            <a:extLst>
              <a:ext uri="{FF2B5EF4-FFF2-40B4-BE49-F238E27FC236}">
                <a16:creationId xmlns:a16="http://schemas.microsoft.com/office/drawing/2014/main" id="{E1741551-C93E-4D8A-8FFF-492F8DC6292C}"/>
              </a:ext>
            </a:extLst>
          </p:cNvPr>
          <p:cNvPicPr>
            <a:picLocks noChangeAspect="1"/>
          </p:cNvPicPr>
          <p:nvPr/>
        </p:nvPicPr>
        <p:blipFill>
          <a:blip r:embed="rId5"/>
          <a:stretch>
            <a:fillRect/>
          </a:stretch>
        </p:blipFill>
        <p:spPr>
          <a:xfrm>
            <a:off x="790148" y="1203922"/>
            <a:ext cx="4458399" cy="3333273"/>
          </a:xfrm>
          <a:prstGeom prst="rect">
            <a:avLst/>
          </a:prstGeom>
        </p:spPr>
      </p:pic>
      <p:sp>
        <p:nvSpPr>
          <p:cNvPr id="16" name="TextBox 15">
            <a:extLst>
              <a:ext uri="{FF2B5EF4-FFF2-40B4-BE49-F238E27FC236}">
                <a16:creationId xmlns:a16="http://schemas.microsoft.com/office/drawing/2014/main" id="{042C4FAF-2681-48F4-AB1B-0B624FF6281E}"/>
              </a:ext>
            </a:extLst>
          </p:cNvPr>
          <p:cNvSpPr txBox="1"/>
          <p:nvPr/>
        </p:nvSpPr>
        <p:spPr>
          <a:xfrm>
            <a:off x="6038591" y="1914177"/>
            <a:ext cx="2444582" cy="1700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914377" hangingPunct="0"/>
            <a:r>
              <a:rPr lang="en-IN" sz="1350" dirty="0">
                <a:solidFill>
                  <a:srgbClr val="5E5E5E"/>
                </a:solidFill>
                <a:latin typeface="Calibri" panose="020F0502020204030204" pitchFamily="34" charset="0"/>
                <a:cs typeface="Calibri" panose="020F0502020204030204" pitchFamily="34" charset="0"/>
                <a:sym typeface="Helvetica Neue"/>
              </a:rPr>
              <a:t>Fraudsters lead to websites that will install malware on  machines</a:t>
            </a:r>
          </a:p>
          <a:p>
            <a:pPr algn="ctr" defTabSz="914377" hangingPunct="0"/>
            <a:r>
              <a:rPr lang="en-IN" sz="1350" dirty="0">
                <a:solidFill>
                  <a:srgbClr val="5E5E5E"/>
                </a:solidFill>
                <a:latin typeface="Calibri" panose="020F0502020204030204" pitchFamily="34" charset="0"/>
                <a:cs typeface="Calibri" panose="020F0502020204030204" pitchFamily="34" charset="0"/>
                <a:sym typeface="Helvetica Neue"/>
              </a:rPr>
              <a:t> </a:t>
            </a:r>
          </a:p>
          <a:p>
            <a:pPr marL="214313" indent="-214313" defTabSz="914377" hangingPunct="0">
              <a:buFont typeface="Arial" panose="020B0604020202020204" pitchFamily="34" charset="0"/>
              <a:buChar char="•"/>
            </a:pPr>
            <a:r>
              <a:rPr lang="en-IN" sz="1350" dirty="0">
                <a:latin typeface="Calibri" panose="020F0502020204030204" pitchFamily="34" charset="0"/>
                <a:cs typeface="Calibri" panose="020F0502020204030204" pitchFamily="34" charset="0"/>
              </a:rPr>
              <a:t>Wait for official movie release, do not visit illegal streaming.</a:t>
            </a:r>
          </a:p>
          <a:p>
            <a:pPr marL="214313" indent="-214313" defTabSz="914377" hangingPunct="0">
              <a:buFont typeface="Arial" panose="020B0604020202020204" pitchFamily="34" charset="0"/>
              <a:buChar char="•"/>
            </a:pPr>
            <a:r>
              <a:rPr lang="en-IN" sz="1350" dirty="0">
                <a:solidFill>
                  <a:srgbClr val="5E5E5E"/>
                </a:solidFill>
                <a:latin typeface="Calibri" panose="020F0502020204030204" pitchFamily="34" charset="0"/>
                <a:cs typeface="Calibri" panose="020F0502020204030204" pitchFamily="34" charset="0"/>
                <a:sym typeface="Helvetica Neue"/>
              </a:rPr>
              <a:t>Use</a:t>
            </a:r>
            <a:r>
              <a:rPr lang="en-IN" sz="1350" dirty="0">
                <a:latin typeface="Calibri" panose="020F0502020204030204" pitchFamily="34" charset="0"/>
                <a:cs typeface="Calibri" panose="020F0502020204030204" pitchFamily="34" charset="0"/>
              </a:rPr>
              <a:t> antivirus and ensure it is updated </a:t>
            </a:r>
            <a:endParaRPr lang="en-IN" sz="1350" dirty="0">
              <a:solidFill>
                <a:srgbClr val="5E5E5E"/>
              </a:solidFill>
              <a:latin typeface="Calibri" panose="020F0502020204030204" pitchFamily="34" charset="0"/>
              <a:cs typeface="Calibri" panose="020F0502020204030204" pitchFamily="34" charset="0"/>
              <a:sym typeface="Helvetica Neue"/>
            </a:endParaRPr>
          </a:p>
          <a:p>
            <a:pPr algn="ctr" defTabSz="914377" hangingPunct="0"/>
            <a:endParaRPr lang="en-IN" sz="1350" dirty="0">
              <a:solidFill>
                <a:srgbClr val="5E5E5E"/>
              </a:solidFill>
              <a:latin typeface="Calibri" panose="020F0502020204030204" pitchFamily="34" charset="0"/>
              <a:cs typeface="Calibri" panose="020F0502020204030204" pitchFamily="34" charset="0"/>
              <a:sym typeface="Helvetica Neue"/>
            </a:endParaRPr>
          </a:p>
        </p:txBody>
      </p:sp>
      <p:sp>
        <p:nvSpPr>
          <p:cNvPr id="2" name="Rectangle 1">
            <a:extLst>
              <a:ext uri="{FF2B5EF4-FFF2-40B4-BE49-F238E27FC236}">
                <a16:creationId xmlns:a16="http://schemas.microsoft.com/office/drawing/2014/main" id="{7888DC72-C598-C8B0-208D-77DCB1EC5935}"/>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614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29828" y="1004766"/>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Understanding Operating Systems</a:t>
            </a:r>
          </a:p>
        </p:txBody>
      </p:sp>
      <p:sp>
        <p:nvSpPr>
          <p:cNvPr id="364547" name="Rectangle 3"/>
          <p:cNvSpPr>
            <a:spLocks noGrp="1" noChangeArrowheads="1"/>
          </p:cNvSpPr>
          <p:nvPr>
            <p:ph type="body" idx="1"/>
          </p:nvPr>
        </p:nvSpPr>
        <p:spPr>
          <a:xfrm>
            <a:off x="3258165" y="1319220"/>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THREATS: The Android OS is especially vulnerable to malware threats. Android Malware comprised just 24 percent of all mobile malware threats in 2010, according to a recent Juniper Networks study, but now comprises a whopping 90 percent of all malware.  The open nature of the platform — which allowed so many Android devices to flood the market in the first place — also makes it an ideal target for malware creators. They can get their software onto users' devices without taking care to expertly hide the malicious aspects of it. The bulk of this malware is revenue-driven, with more than 75 percent of the malicious software being used to trick users into sending texts to premium services for a fee. According to Juniper, each attack can bring in $10 for the attacker, a hefty haul when multiplied by the millions of devices out there.</a:t>
            </a:r>
            <a:endParaRPr lang="en-IN"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12" name="image35.png">
            <a:extLst>
              <a:ext uri="{FF2B5EF4-FFF2-40B4-BE49-F238E27FC236}">
                <a16:creationId xmlns:a16="http://schemas.microsoft.com/office/drawing/2014/main" id="{557BF50D-CFD2-45A7-B06F-AB5D6F089109}"/>
              </a:ext>
            </a:extLst>
          </p:cNvPr>
          <p:cNvPicPr/>
          <p:nvPr/>
        </p:nvPicPr>
        <p:blipFill>
          <a:blip r:embed="rId2"/>
          <a:srcRect b="6889"/>
          <a:stretch>
            <a:fillRect/>
          </a:stretch>
        </p:blipFill>
        <p:spPr>
          <a:xfrm>
            <a:off x="572114" y="2011315"/>
            <a:ext cx="2247900" cy="2092960"/>
          </a:xfrm>
          <a:prstGeom prst="rect">
            <a:avLst/>
          </a:prstGeom>
          <a:ln/>
        </p:spPr>
      </p:pic>
      <p:grpSp>
        <p:nvGrpSpPr>
          <p:cNvPr id="5" name="Group 4">
            <a:extLst>
              <a:ext uri="{FF2B5EF4-FFF2-40B4-BE49-F238E27FC236}">
                <a16:creationId xmlns:a16="http://schemas.microsoft.com/office/drawing/2014/main" id="{77F583D6-1366-4DB4-ACA6-78D36C4F4BE7}"/>
              </a:ext>
            </a:extLst>
          </p:cNvPr>
          <p:cNvGrpSpPr/>
          <p:nvPr/>
        </p:nvGrpSpPr>
        <p:grpSpPr>
          <a:xfrm>
            <a:off x="36606" y="133678"/>
            <a:ext cx="9107394" cy="4818460"/>
            <a:chOff x="36606" y="153570"/>
            <a:chExt cx="12155394" cy="6486035"/>
          </a:xfrm>
        </p:grpSpPr>
        <p:grpSp>
          <p:nvGrpSpPr>
            <p:cNvPr id="6" name="Group 5">
              <a:extLst>
                <a:ext uri="{FF2B5EF4-FFF2-40B4-BE49-F238E27FC236}">
                  <a16:creationId xmlns:a16="http://schemas.microsoft.com/office/drawing/2014/main" id="{5FA8AD12-13EE-4AFE-86DA-B93B1F2C322B}"/>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423C3736-20BA-4C9C-A141-BA9CE2E8136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80D2AFB-3F47-48B8-8249-68C2E79589D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5E28710F-1BF9-444E-981C-3CCFB4C5B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BDFC9229-4631-4DA0-AD12-BC59766A658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2699B80B-16FC-F2EC-3D7E-25509B7D7E9D}"/>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8381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45097" y="838331"/>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SAFE PRACTICES AND SECURITY:</a:t>
            </a:r>
          </a:p>
        </p:txBody>
      </p:sp>
      <p:sp>
        <p:nvSpPr>
          <p:cNvPr id="364547" name="Rectangle 3"/>
          <p:cNvSpPr>
            <a:spLocks noGrp="1" noChangeArrowheads="1"/>
          </p:cNvSpPr>
          <p:nvPr>
            <p:ph type="body" idx="1"/>
          </p:nvPr>
        </p:nvSpPr>
        <p:spPr>
          <a:xfrm>
            <a:off x="4902413" y="1488268"/>
            <a:ext cx="4011759" cy="1970813"/>
          </a:xfrm>
        </p:spPr>
        <p:txBody>
          <a:bodyPr vert="horz" lIns="91440" tIns="45720" rIns="91440" bIns="45720" rtlCol="0">
            <a:noAutofit/>
          </a:bodyPr>
          <a:lstStyle/>
          <a:p>
            <a:pPr marL="228600" lvl="0" indent="-228600" algn="just">
              <a:lnSpc>
                <a:spcPct val="115000"/>
              </a:lnSpc>
              <a:spcBef>
                <a:spcPts val="1000"/>
              </a:spcBef>
              <a:spcAft>
                <a:spcPts val="0"/>
              </a:spcAft>
              <a:buAutoNum type="arabicPeriod"/>
            </a:pPr>
            <a:r>
              <a:rPr lang="en-US" sz="1400" u="none" strike="noStrike" dirty="0">
                <a:effectLst/>
                <a:ea typeface="Source Code Pro" panose="020B0509030403020204" pitchFamily="49" charset="0"/>
                <a:cs typeface="Source Code Pro" panose="020B0509030403020204" pitchFamily="49" charset="0"/>
              </a:rPr>
              <a:t>Settings – About phone- update</a:t>
            </a:r>
          </a:p>
          <a:p>
            <a:pPr marL="228600" indent="-228600" algn="just">
              <a:lnSpc>
                <a:spcPct val="115000"/>
              </a:lnSpc>
              <a:spcBef>
                <a:spcPts val="1000"/>
              </a:spcBef>
              <a:buFont typeface="Arial" panose="020B0604020202020204" pitchFamily="34" charset="0"/>
              <a:buAutoNum type="arabicPeriod"/>
            </a:pPr>
            <a:r>
              <a:rPr lang="en-US" sz="1400" b="0" i="0" dirty="0">
                <a:solidFill>
                  <a:srgbClr val="3C4043"/>
                </a:solidFill>
                <a:effectLst/>
              </a:rPr>
              <a:t>Open your phone's Settings app.</a:t>
            </a:r>
          </a:p>
          <a:p>
            <a:pPr marL="228600" lvl="0" indent="-228600" algn="just">
              <a:lnSpc>
                <a:spcPct val="115000"/>
              </a:lnSpc>
              <a:spcBef>
                <a:spcPts val="1000"/>
              </a:spcBef>
              <a:spcAft>
                <a:spcPts val="0"/>
              </a:spcAft>
              <a:buAutoNum type="arabicPeriod"/>
            </a:pPr>
            <a:r>
              <a:rPr lang="en-US" sz="1400" dirty="0">
                <a:ea typeface="Source Code Pro" panose="020B0509030403020204" pitchFamily="49" charset="0"/>
                <a:cs typeface="Source Code Pro" panose="020B0509030403020204" pitchFamily="49" charset="0"/>
              </a:rPr>
              <a:t>Bottom  Tap System -&gt;Advanced- &gt; System update </a:t>
            </a:r>
          </a:p>
          <a:p>
            <a:pPr marL="228600" lvl="0" indent="-228600" algn="just">
              <a:lnSpc>
                <a:spcPct val="115000"/>
              </a:lnSpc>
              <a:spcBef>
                <a:spcPts val="1000"/>
              </a:spcBef>
              <a:spcAft>
                <a:spcPts val="0"/>
              </a:spcAft>
              <a:buAutoNum type="arabicPeriod"/>
            </a:pPr>
            <a:r>
              <a:rPr lang="en-US" sz="1400" dirty="0">
                <a:ea typeface="Source Code Pro" panose="020B0509030403020204" pitchFamily="49" charset="0"/>
                <a:cs typeface="Source Code Pro" panose="020B0509030403020204" pitchFamily="49" charset="0"/>
              </a:rPr>
              <a:t>See your version , you will see update status , follow steps on the screen </a:t>
            </a: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grpSp>
        <p:nvGrpSpPr>
          <p:cNvPr id="6" name="Group 5">
            <a:extLst>
              <a:ext uri="{FF2B5EF4-FFF2-40B4-BE49-F238E27FC236}">
                <a16:creationId xmlns:a16="http://schemas.microsoft.com/office/drawing/2014/main" id="{9410BCB2-8912-4DD4-AC8F-855031CA3E5A}"/>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A4646701-A2EE-4B5F-9867-DBE84D963C2E}"/>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3D6AA466-9FA8-4A1F-A9DF-740ADDAD712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D38CE-CD69-485E-958B-C5AF1A9FDB9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737DDD39-F321-4CB9-ACC9-9EAE76DB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94324123-71BF-4634-9B6B-245073DBAFD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3" name="Graphic 2" descr="Clipboard Partially Checked outline">
            <a:extLst>
              <a:ext uri="{FF2B5EF4-FFF2-40B4-BE49-F238E27FC236}">
                <a16:creationId xmlns:a16="http://schemas.microsoft.com/office/drawing/2014/main" id="{DEB3AD43-F56A-4C0F-A4F9-24EEC7A9DF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996" y="2160139"/>
            <a:ext cx="1655768" cy="1655768"/>
          </a:xfrm>
          <a:prstGeom prst="rect">
            <a:avLst/>
          </a:prstGeom>
        </p:spPr>
      </p:pic>
      <p:sp>
        <p:nvSpPr>
          <p:cNvPr id="33" name="Rectangle 3">
            <a:extLst>
              <a:ext uri="{FF2B5EF4-FFF2-40B4-BE49-F238E27FC236}">
                <a16:creationId xmlns:a16="http://schemas.microsoft.com/office/drawing/2014/main" id="{24A67634-2EAD-4D10-8F0A-193B7599CD9B}"/>
              </a:ext>
            </a:extLst>
          </p:cNvPr>
          <p:cNvSpPr txBox="1">
            <a:spLocks noChangeArrowheads="1"/>
          </p:cNvSpPr>
          <p:nvPr/>
        </p:nvSpPr>
        <p:spPr>
          <a:xfrm>
            <a:off x="1252496" y="1225732"/>
            <a:ext cx="4094105" cy="3750294"/>
          </a:xfrm>
          <a:prstGeom prst="rect">
            <a:avLst/>
          </a:prstGeom>
        </p:spPr>
        <p:txBody>
          <a:bodyPr spcFirstLastPara="1" vert="horz" wrap="square" lIns="91440" tIns="45720" rIns="91440" bIns="45720" rtlCol="0" anchor="t" anchorCtr="0">
            <a:noAutofit/>
          </a:bodyPr>
          <a:lstStyle>
            <a:lvl1pPr marL="457200" lvl="0" indent="-311150" algn="l" defTabSz="685800" rtl="0" eaLnBrk="1" latinLnBrk="0" hangingPunct="1">
              <a:lnSpc>
                <a:spcPct val="90000"/>
              </a:lnSpc>
              <a:spcBef>
                <a:spcPts val="0"/>
              </a:spcBef>
              <a:spcAft>
                <a:spcPts val="0"/>
              </a:spcAft>
              <a:buSzPts val="1300"/>
              <a:buFont typeface="Arial" panose="020B0604020202020204" pitchFamily="34" charset="0"/>
              <a:buChar char="●"/>
              <a:defRPr sz="2100" kern="1200">
                <a:solidFill>
                  <a:schemeClr val="tx1"/>
                </a:solidFill>
                <a:latin typeface="+mn-lt"/>
                <a:ea typeface="+mn-ea"/>
                <a:cs typeface="+mn-cs"/>
              </a:defRPr>
            </a:lvl1pPr>
            <a:lvl2pPr marL="914400" lvl="1"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800" kern="1200">
                <a:solidFill>
                  <a:schemeClr val="tx1"/>
                </a:solidFill>
                <a:latin typeface="+mn-lt"/>
                <a:ea typeface="+mn-ea"/>
                <a:cs typeface="+mn-cs"/>
              </a:defRPr>
            </a:lvl2pPr>
            <a:lvl3pPr marL="1371600" lvl="2"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500" kern="1200">
                <a:solidFill>
                  <a:schemeClr val="tx1"/>
                </a:solidFill>
                <a:latin typeface="+mn-lt"/>
                <a:ea typeface="+mn-ea"/>
                <a:cs typeface="+mn-cs"/>
              </a:defRPr>
            </a:lvl3pPr>
            <a:lvl4pPr marL="1828800" lvl="3"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4pPr>
            <a:lvl5pPr marL="2286000" lvl="4"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5pPr>
            <a:lvl6pPr marL="2743200" lvl="5"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6pPr>
            <a:lvl7pPr marL="3200400" lvl="6"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7pPr>
            <a:lvl8pPr marL="3657600" lvl="7"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8pPr>
            <a:lvl9pPr marL="4114800" lvl="8" indent="-298450" algn="l" defTabSz="685800" rtl="0" eaLnBrk="1" latinLnBrk="0" hangingPunct="1">
              <a:lnSpc>
                <a:spcPct val="90000"/>
              </a:lnSpc>
              <a:spcBef>
                <a:spcPts val="1600"/>
              </a:spcBef>
              <a:spcAft>
                <a:spcPts val="1600"/>
              </a:spcAft>
              <a:buSzPts val="1100"/>
              <a:buFont typeface="Arial" panose="020B0604020202020204" pitchFamily="34" charset="0"/>
              <a:buChar char="■"/>
              <a:defRPr sz="1350" kern="1200">
                <a:solidFill>
                  <a:schemeClr val="tx1"/>
                </a:solidFill>
                <a:latin typeface="+mn-lt"/>
                <a:ea typeface="+mn-ea"/>
                <a:cs typeface="+mn-cs"/>
              </a:defRPr>
            </a:lvl9pPr>
          </a:lstStyle>
          <a:p>
            <a:pPr marL="146050" indent="0">
              <a:lnSpc>
                <a:spcPct val="150000"/>
              </a:lnSpc>
              <a:buNone/>
            </a:pPr>
            <a:r>
              <a:rPr lang="en-US" sz="1400" b="1" dirty="0">
                <a:solidFill>
                  <a:srgbClr val="202124"/>
                </a:solidFill>
              </a:rPr>
              <a:t>Keeping Windows up to date</a:t>
            </a:r>
            <a:endParaRPr lang="en-US" sz="1400" dirty="0">
              <a:solidFill>
                <a:srgbClr val="202124"/>
              </a:solidFill>
            </a:endParaRPr>
          </a:p>
          <a:p>
            <a:pPr>
              <a:lnSpc>
                <a:spcPct val="150000"/>
              </a:lnSpc>
              <a:buFont typeface="+mj-lt"/>
              <a:buAutoNum type="arabicPeriod"/>
            </a:pPr>
            <a:r>
              <a:rPr lang="en-US" sz="1400" dirty="0">
                <a:solidFill>
                  <a:srgbClr val="202124"/>
                </a:solidFill>
              </a:rPr>
              <a:t>Click on the Windows Start Menu and select or type 'Control Panel'.</a:t>
            </a:r>
          </a:p>
          <a:p>
            <a:pPr>
              <a:lnSpc>
                <a:spcPct val="150000"/>
              </a:lnSpc>
              <a:buFont typeface="+mj-lt"/>
              <a:buAutoNum type="arabicPeriod"/>
            </a:pPr>
            <a:r>
              <a:rPr lang="en-US" sz="1400" dirty="0">
                <a:solidFill>
                  <a:srgbClr val="202124"/>
                </a:solidFill>
              </a:rPr>
              <a:t>Select or type 'Windows Update".</a:t>
            </a:r>
          </a:p>
          <a:p>
            <a:pPr>
              <a:lnSpc>
                <a:spcPct val="150000"/>
              </a:lnSpc>
              <a:buFont typeface="+mj-lt"/>
              <a:buAutoNum type="arabicPeriod"/>
            </a:pPr>
            <a:r>
              <a:rPr lang="en-US" sz="1400" dirty="0">
                <a:solidFill>
                  <a:srgbClr val="202124"/>
                </a:solidFill>
              </a:rPr>
              <a:t>Select 'Check for Updates'.</a:t>
            </a:r>
          </a:p>
          <a:p>
            <a:pPr>
              <a:lnSpc>
                <a:spcPct val="150000"/>
              </a:lnSpc>
              <a:buFont typeface="+mj-lt"/>
              <a:buAutoNum type="arabicPeriod"/>
            </a:pPr>
            <a:r>
              <a:rPr lang="en-US" sz="1400" dirty="0">
                <a:solidFill>
                  <a:srgbClr val="202124"/>
                </a:solidFill>
              </a:rPr>
              <a:t>Install all recommended updates.</a:t>
            </a:r>
          </a:p>
          <a:p>
            <a:pPr>
              <a:lnSpc>
                <a:spcPct val="150000"/>
              </a:lnSpc>
              <a:buFont typeface="+mj-lt"/>
              <a:buAutoNum type="arabicPeriod"/>
            </a:pPr>
            <a:r>
              <a:rPr lang="en-US" sz="1400" dirty="0">
                <a:solidFill>
                  <a:srgbClr val="444444"/>
                </a:solidFill>
              </a:rPr>
              <a:t>S</a:t>
            </a:r>
            <a:r>
              <a:rPr lang="en-US" sz="1400" b="0" i="0" dirty="0">
                <a:solidFill>
                  <a:srgbClr val="444444"/>
                </a:solidFill>
                <a:effectLst/>
              </a:rPr>
              <a:t>elect the </a:t>
            </a:r>
            <a:r>
              <a:rPr lang="en-US" sz="1400" b="1" i="0" dirty="0">
                <a:solidFill>
                  <a:srgbClr val="444444"/>
                </a:solidFill>
                <a:effectLst/>
              </a:rPr>
              <a:t>Start</a:t>
            </a:r>
            <a:r>
              <a:rPr lang="en-US" sz="1400" b="0" i="0" dirty="0">
                <a:solidFill>
                  <a:srgbClr val="444444"/>
                </a:solidFill>
                <a:effectLst/>
              </a:rPr>
              <a:t> Windows logo Start button </a:t>
            </a:r>
            <a:r>
              <a:rPr lang="en-US" sz="1400" b="0" i="0" dirty="0" err="1">
                <a:solidFill>
                  <a:srgbClr val="444444"/>
                </a:solidFill>
                <a:effectLst/>
              </a:rPr>
              <a:t>button</a:t>
            </a:r>
            <a:r>
              <a:rPr lang="en-US" sz="1400" b="0" i="0" dirty="0">
                <a:solidFill>
                  <a:srgbClr val="444444"/>
                </a:solidFill>
                <a:effectLst/>
              </a:rPr>
              <a:t>, and then go to </a:t>
            </a:r>
            <a:r>
              <a:rPr lang="en-US" sz="1400" b="1" i="0" dirty="0">
                <a:solidFill>
                  <a:srgbClr val="444444"/>
                </a:solidFill>
                <a:effectLst/>
              </a:rPr>
              <a:t>Settings</a:t>
            </a:r>
            <a:r>
              <a:rPr lang="en-US" sz="1400" b="0" i="0" dirty="0">
                <a:solidFill>
                  <a:srgbClr val="444444"/>
                </a:solidFill>
                <a:effectLst/>
              </a:rPr>
              <a:t> Gear-shaped Settings icon &gt; </a:t>
            </a:r>
            <a:r>
              <a:rPr lang="en-US" sz="1400" b="1" i="0" dirty="0">
                <a:solidFill>
                  <a:srgbClr val="444444"/>
                </a:solidFill>
                <a:effectLst/>
              </a:rPr>
              <a:t>Update &amp; Security </a:t>
            </a:r>
            <a:r>
              <a:rPr lang="en-US" sz="1400" b="0" i="0" dirty="0">
                <a:solidFill>
                  <a:srgbClr val="444444"/>
                </a:solidFill>
                <a:effectLst/>
              </a:rPr>
              <a:t> Circular arrows Sync icon &gt; </a:t>
            </a:r>
            <a:r>
              <a:rPr lang="en-US" sz="1400" b="1" i="0" dirty="0">
                <a:solidFill>
                  <a:srgbClr val="444444"/>
                </a:solidFill>
                <a:effectLst/>
              </a:rPr>
              <a:t>Windows Update</a:t>
            </a:r>
            <a:r>
              <a:rPr lang="en-US" sz="1400" b="0" i="0" dirty="0">
                <a:solidFill>
                  <a:srgbClr val="444444"/>
                </a:solidFill>
                <a:effectLst/>
              </a:rPr>
              <a:t> Circular arrows Sync icon.</a:t>
            </a:r>
            <a:endParaRPr lang="en-US" sz="1400" dirty="0">
              <a:solidFill>
                <a:srgbClr val="202124"/>
              </a:solidFill>
            </a:endParaRPr>
          </a:p>
          <a:p>
            <a:pPr marL="0" indent="0" algn="just">
              <a:lnSpc>
                <a:spcPct val="150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indent="0" algn="just">
              <a:lnSpc>
                <a:spcPct val="150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indent="0" algn="just">
              <a:lnSpc>
                <a:spcPct val="115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p:txBody>
      </p:sp>
      <p:grpSp>
        <p:nvGrpSpPr>
          <p:cNvPr id="2" name="Group 1">
            <a:extLst>
              <a:ext uri="{FF2B5EF4-FFF2-40B4-BE49-F238E27FC236}">
                <a16:creationId xmlns:a16="http://schemas.microsoft.com/office/drawing/2014/main" id="{0B0C64F0-F189-3530-EC5D-B11F303015D3}"/>
              </a:ext>
            </a:extLst>
          </p:cNvPr>
          <p:cNvGrpSpPr/>
          <p:nvPr/>
        </p:nvGrpSpPr>
        <p:grpSpPr>
          <a:xfrm>
            <a:off x="36606" y="110818"/>
            <a:ext cx="9107394" cy="4818460"/>
            <a:chOff x="36606" y="153570"/>
            <a:chExt cx="12155394" cy="6486035"/>
          </a:xfrm>
        </p:grpSpPr>
        <p:grpSp>
          <p:nvGrpSpPr>
            <p:cNvPr id="4" name="Group 3">
              <a:extLst>
                <a:ext uri="{FF2B5EF4-FFF2-40B4-BE49-F238E27FC236}">
                  <a16:creationId xmlns:a16="http://schemas.microsoft.com/office/drawing/2014/main" id="{35A85093-166A-C1C8-480A-AFC0AB305327}"/>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EE57A9CB-108F-8291-A5BB-E644CFA78DC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D7C8EC-6E20-953D-689A-4CA50BD1963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con&#10;&#10;Description automatically generated with medium confidence">
              <a:extLst>
                <a:ext uri="{FF2B5EF4-FFF2-40B4-BE49-F238E27FC236}">
                  <a16:creationId xmlns:a16="http://schemas.microsoft.com/office/drawing/2014/main" id="{274334D2-B2A9-0872-D0B7-D246F67DD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4" name="Rectangle 13">
            <a:extLst>
              <a:ext uri="{FF2B5EF4-FFF2-40B4-BE49-F238E27FC236}">
                <a16:creationId xmlns:a16="http://schemas.microsoft.com/office/drawing/2014/main" id="{E7153F75-E6DA-908B-8D87-CD79CC82E589}"/>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0922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45097" y="999695"/>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SAFE PRACTICES AND SECURITY:</a:t>
            </a:r>
          </a:p>
        </p:txBody>
      </p:sp>
      <p:sp>
        <p:nvSpPr>
          <p:cNvPr id="364547" name="Rectangle 3"/>
          <p:cNvSpPr>
            <a:spLocks noGrp="1" noChangeArrowheads="1"/>
          </p:cNvSpPr>
          <p:nvPr>
            <p:ph type="body" idx="1"/>
          </p:nvPr>
        </p:nvSpPr>
        <p:spPr>
          <a:xfrm>
            <a:off x="3258165" y="1319220"/>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1.	</a:t>
            </a:r>
            <a:r>
              <a:rPr lang="en-US" sz="16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STAY UP TO DATE :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Updating your mobile security software isn't just a way to get enhanced features and better speeds, as Google and your device manufacturer pack a lot of back-end fixes into these updates.</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2.	</a:t>
            </a:r>
            <a:r>
              <a:rPr lang="en-US" sz="16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AVOID THIRD PARTY APPLICATIONS: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The breadth of available Android apps is one of the features that draw people to the platform, and Android makes it fairly easy to install applications from sources other than the official app store. While there are some interesting apps out there that are not available through Google, this is a great way to get malware onto your device.</a:t>
            </a:r>
          </a:p>
        </p:txBody>
      </p:sp>
      <p:pic>
        <p:nvPicPr>
          <p:cNvPr id="5" name="image28.png">
            <a:extLst>
              <a:ext uri="{FF2B5EF4-FFF2-40B4-BE49-F238E27FC236}">
                <a16:creationId xmlns:a16="http://schemas.microsoft.com/office/drawing/2014/main" id="{B88B03DB-8B19-423A-8D8D-44F0C1C13061}"/>
              </a:ext>
            </a:extLst>
          </p:cNvPr>
          <p:cNvPicPr/>
          <p:nvPr/>
        </p:nvPicPr>
        <p:blipFill>
          <a:blip r:embed="rId2"/>
          <a:srcRect/>
          <a:stretch>
            <a:fillRect/>
          </a:stretch>
        </p:blipFill>
        <p:spPr>
          <a:xfrm>
            <a:off x="688186" y="1866213"/>
            <a:ext cx="2118995" cy="2118995"/>
          </a:xfrm>
          <a:prstGeom prst="rect">
            <a:avLst/>
          </a:prstGeom>
          <a:ln/>
        </p:spPr>
      </p:pic>
      <p:grpSp>
        <p:nvGrpSpPr>
          <p:cNvPr id="6" name="Group 5">
            <a:extLst>
              <a:ext uri="{FF2B5EF4-FFF2-40B4-BE49-F238E27FC236}">
                <a16:creationId xmlns:a16="http://schemas.microsoft.com/office/drawing/2014/main" id="{9410BCB2-8912-4DD4-AC8F-855031CA3E5A}"/>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A4646701-A2EE-4B5F-9867-DBE84D963C2E}"/>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3D6AA466-9FA8-4A1F-A9DF-740ADDAD712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D38CE-CD69-485E-958B-C5AF1A9FDB9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737DDD39-F321-4CB9-ACC9-9EAE76DB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94324123-71BF-4634-9B6B-245073DBAFD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grpSp>
        <p:nvGrpSpPr>
          <p:cNvPr id="2" name="Group 1">
            <a:extLst>
              <a:ext uri="{FF2B5EF4-FFF2-40B4-BE49-F238E27FC236}">
                <a16:creationId xmlns:a16="http://schemas.microsoft.com/office/drawing/2014/main" id="{68D9E865-CD4B-A933-D171-24E379A0AAB0}"/>
              </a:ext>
            </a:extLst>
          </p:cNvPr>
          <p:cNvGrpSpPr/>
          <p:nvPr/>
        </p:nvGrpSpPr>
        <p:grpSpPr>
          <a:xfrm>
            <a:off x="36606" y="162520"/>
            <a:ext cx="9107394" cy="4818460"/>
            <a:chOff x="36606" y="153570"/>
            <a:chExt cx="12155394" cy="6486035"/>
          </a:xfrm>
        </p:grpSpPr>
        <p:grpSp>
          <p:nvGrpSpPr>
            <p:cNvPr id="3" name="Group 2">
              <a:extLst>
                <a:ext uri="{FF2B5EF4-FFF2-40B4-BE49-F238E27FC236}">
                  <a16:creationId xmlns:a16="http://schemas.microsoft.com/office/drawing/2014/main" id="{78D7BD93-DF68-19E6-F3F6-BADC505EFAF5}"/>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C99793DE-8285-5567-54B9-85EEB48D085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A745071-226E-4421-EF44-6CAAAD8AD31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Icon&#10;&#10;Description automatically generated with medium confidence">
              <a:extLst>
                <a:ext uri="{FF2B5EF4-FFF2-40B4-BE49-F238E27FC236}">
                  <a16:creationId xmlns:a16="http://schemas.microsoft.com/office/drawing/2014/main" id="{66DC0B40-1D2E-44C8-F076-0431BE547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4" name="Rectangle 13">
            <a:extLst>
              <a:ext uri="{FF2B5EF4-FFF2-40B4-BE49-F238E27FC236}">
                <a16:creationId xmlns:a16="http://schemas.microsoft.com/office/drawing/2014/main" id="{1283B75B-77EE-9AC9-BB0C-851D0BD71586}"/>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14416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092662" cy="415498"/>
          </a:xfrm>
          <a:prstGeom prst="rect">
            <a:avLst/>
          </a:prstGeom>
        </p:spPr>
        <p:txBody>
          <a:bodyPr wrap="square">
            <a:spAutoFit/>
          </a:bodyPr>
          <a:lstStyle/>
          <a:p>
            <a:r>
              <a:rPr lang="en-IN" sz="2100" dirty="0"/>
              <a:t>CLASS -2 </a:t>
            </a:r>
            <a:endParaRPr lang="en-US" sz="2100" dirty="0"/>
          </a:p>
        </p:txBody>
      </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12" name="Picture 2" descr="Photo Of People Using Laptop">
            <a:extLst>
              <a:ext uri="{FF2B5EF4-FFF2-40B4-BE49-F238E27FC236}">
                <a16:creationId xmlns:a16="http://schemas.microsoft.com/office/drawing/2014/main" id="{C8AF2849-2B73-4B24-86A1-ECF14C47C6EF}"/>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666883" y="1254844"/>
            <a:ext cx="2174874" cy="326231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3CB2EAC-3DDA-4B47-97A0-43390DC6D912}"/>
              </a:ext>
            </a:extLst>
          </p:cNvPr>
          <p:cNvSpPr/>
          <p:nvPr/>
        </p:nvSpPr>
        <p:spPr>
          <a:xfrm>
            <a:off x="461051" y="1739046"/>
            <a:ext cx="6413602" cy="2785378"/>
          </a:xfrm>
          <a:prstGeom prst="rect">
            <a:avLst/>
          </a:prstGeom>
        </p:spPr>
        <p:txBody>
          <a:bodyPr wrap="square">
            <a:spAutoFit/>
          </a:bodyPr>
          <a:lstStyle/>
          <a:p>
            <a:pPr marL="285750" indent="-285750">
              <a:buFont typeface="Wingdings" panose="05000000000000000000" pitchFamily="2" charset="2"/>
              <a:buChar char="§"/>
            </a:pPr>
            <a:r>
              <a:rPr lang="en-IN" sz="2000" dirty="0"/>
              <a:t>Safe Browsing</a:t>
            </a:r>
          </a:p>
          <a:p>
            <a:pPr marL="742950" lvl="1" indent="-285750">
              <a:buFont typeface="Wingdings" panose="05000000000000000000" pitchFamily="2" charset="2"/>
              <a:buChar char="§"/>
            </a:pPr>
            <a:r>
              <a:rPr lang="en-IN" sz="2000" dirty="0"/>
              <a:t>       </a:t>
            </a:r>
            <a:r>
              <a:rPr lang="en-IN" sz="2000" dirty="0" err="1"/>
              <a:t>i</a:t>
            </a:r>
            <a:r>
              <a:rPr lang="en-IN" sz="2000" dirty="0"/>
              <a:t>) Desktop </a:t>
            </a:r>
          </a:p>
          <a:p>
            <a:pPr marL="742950" lvl="1" indent="-285750">
              <a:buFont typeface="Wingdings" panose="05000000000000000000" pitchFamily="2" charset="2"/>
              <a:buChar char="§"/>
            </a:pPr>
            <a:r>
              <a:rPr lang="en-IN" sz="2000" dirty="0"/>
              <a:t>       ii) Mobile </a:t>
            </a:r>
          </a:p>
          <a:p>
            <a:pPr marL="285750" indent="-285750">
              <a:buFont typeface="Wingdings" panose="05000000000000000000" pitchFamily="2" charset="2"/>
              <a:buChar char="§"/>
            </a:pPr>
            <a:r>
              <a:rPr lang="en-IN" sz="2000" dirty="0"/>
              <a:t>Antivirus and Security </a:t>
            </a:r>
          </a:p>
          <a:p>
            <a:pPr marL="285750" indent="-285750">
              <a:buFont typeface="Wingdings" panose="05000000000000000000" pitchFamily="2" charset="2"/>
              <a:buChar char="§"/>
            </a:pPr>
            <a:r>
              <a:rPr lang="en-IN" sz="2000" dirty="0"/>
              <a:t> Safe Practises and security </a:t>
            </a:r>
          </a:p>
          <a:p>
            <a:pPr marL="285750" indent="-285750">
              <a:buFont typeface="Wingdings" panose="05000000000000000000" pitchFamily="2" charset="2"/>
              <a:buChar char="§"/>
            </a:pPr>
            <a:r>
              <a:rPr lang="en-IN" sz="2000" dirty="0"/>
              <a:t>Downloading  Apps from App Store and Play store</a:t>
            </a:r>
          </a:p>
          <a:p>
            <a:pPr marL="285750" indent="-285750">
              <a:buFont typeface="Wingdings" panose="05000000000000000000" pitchFamily="2" charset="2"/>
              <a:buChar char="§"/>
            </a:pPr>
            <a:r>
              <a:rPr lang="en-IN" sz="2000" dirty="0"/>
              <a:t>Mobile Security </a:t>
            </a:r>
          </a:p>
          <a:p>
            <a:pPr marL="285750" indent="-285750">
              <a:buFont typeface="Wingdings" panose="05000000000000000000" pitchFamily="2" charset="2"/>
              <a:buChar char="§"/>
            </a:pPr>
            <a:r>
              <a:rPr lang="en-IN" sz="2000" dirty="0"/>
              <a:t>Online Frauds</a:t>
            </a:r>
          </a:p>
          <a:p>
            <a:endParaRPr lang="en-US" sz="1500" dirty="0"/>
          </a:p>
        </p:txBody>
      </p:sp>
      <p:sp>
        <p:nvSpPr>
          <p:cNvPr id="2" name="Rectangle 1">
            <a:extLst>
              <a:ext uri="{FF2B5EF4-FFF2-40B4-BE49-F238E27FC236}">
                <a16:creationId xmlns:a16="http://schemas.microsoft.com/office/drawing/2014/main" id="{250671FE-D667-3C1B-945A-532DDFC715E5}"/>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336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45097" y="999695"/>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SAFE PRACTICES AND SECURITY:</a:t>
            </a:r>
          </a:p>
        </p:txBody>
      </p:sp>
      <p:sp>
        <p:nvSpPr>
          <p:cNvPr id="364547" name="Rectangle 3"/>
          <p:cNvSpPr>
            <a:spLocks noGrp="1" noChangeArrowheads="1"/>
          </p:cNvSpPr>
          <p:nvPr>
            <p:ph type="body" idx="1"/>
          </p:nvPr>
        </p:nvSpPr>
        <p:spPr>
          <a:xfrm>
            <a:off x="3258165" y="1157856"/>
            <a:ext cx="5656007" cy="3064077"/>
          </a:xfrm>
        </p:spPr>
        <p:txBody>
          <a:bodyPr vert="horz" lIns="91440" tIns="45720" rIns="91440" bIns="45720" rtlCol="0">
            <a:noAutofit/>
          </a:bodyPr>
          <a:lstStyle/>
          <a:p>
            <a:pPr algn="l"/>
            <a:endParaRPr lang="en-US" sz="1400" b="1" i="0" dirty="0">
              <a:solidFill>
                <a:srgbClr val="202124"/>
              </a:solidFill>
              <a:effectLst/>
            </a:endParaRPr>
          </a:p>
          <a:p>
            <a:pPr algn="l"/>
            <a:endParaRPr lang="en-US" sz="1400" b="1" dirty="0">
              <a:solidFill>
                <a:srgbClr val="202124"/>
              </a:solidFill>
            </a:endParaRPr>
          </a:p>
          <a:p>
            <a:pPr algn="l"/>
            <a:r>
              <a:rPr lang="en-US" sz="1400" b="1" i="0" dirty="0">
                <a:solidFill>
                  <a:srgbClr val="202124"/>
                </a:solidFill>
                <a:effectLst/>
              </a:rPr>
              <a:t>Keeping Windows up to date</a:t>
            </a:r>
            <a:endParaRPr lang="en-US" sz="1400" b="0" i="0" dirty="0">
              <a:solidFill>
                <a:srgbClr val="202124"/>
              </a:solidFill>
              <a:effectLst/>
            </a:endParaRPr>
          </a:p>
          <a:p>
            <a:pPr algn="l">
              <a:buFont typeface="+mj-lt"/>
              <a:buAutoNum type="arabicPeriod"/>
            </a:pPr>
            <a:r>
              <a:rPr lang="en-US" sz="1400" b="0" i="0" dirty="0">
                <a:solidFill>
                  <a:srgbClr val="202124"/>
                </a:solidFill>
                <a:effectLst/>
              </a:rPr>
              <a:t>Click on the Windows Start Menu and select or type 'Control Panel'.</a:t>
            </a:r>
          </a:p>
          <a:p>
            <a:pPr algn="l">
              <a:buFont typeface="+mj-lt"/>
              <a:buAutoNum type="arabicPeriod"/>
            </a:pPr>
            <a:r>
              <a:rPr lang="en-US" sz="1400" b="0" i="0" dirty="0">
                <a:solidFill>
                  <a:srgbClr val="202124"/>
                </a:solidFill>
                <a:effectLst/>
              </a:rPr>
              <a:t>Select or type 'Windows Update".</a:t>
            </a:r>
          </a:p>
          <a:p>
            <a:pPr algn="l">
              <a:buFont typeface="+mj-lt"/>
              <a:buAutoNum type="arabicPeriod"/>
            </a:pPr>
            <a:r>
              <a:rPr lang="en-US" sz="1400" b="0" i="0" dirty="0">
                <a:solidFill>
                  <a:srgbClr val="202124"/>
                </a:solidFill>
                <a:effectLst/>
              </a:rPr>
              <a:t>Select 'Check for Updates'.</a:t>
            </a:r>
          </a:p>
          <a:p>
            <a:pPr algn="l">
              <a:buFont typeface="+mj-lt"/>
              <a:buAutoNum type="arabicPeriod"/>
            </a:pPr>
            <a:r>
              <a:rPr lang="en-US" sz="1400" b="0" i="0" dirty="0">
                <a:solidFill>
                  <a:srgbClr val="202124"/>
                </a:solidFill>
                <a:effectLst/>
              </a:rPr>
              <a:t>Install all recommended updates.</a:t>
            </a: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r>
              <a:rPr lang="en-US" sz="1200" dirty="0">
                <a:latin typeface="Source Code Pro" panose="020B0509030403020204" pitchFamily="49" charset="0"/>
                <a:ea typeface="Source Code Pro" panose="020B0509030403020204" pitchFamily="49" charset="0"/>
                <a:cs typeface="Source Code Pro" panose="020B0509030403020204" pitchFamily="49" charset="0"/>
              </a:rPr>
              <a:t>Modified – </a:t>
            </a:r>
            <a:r>
              <a:rPr lang="en-US" sz="1200" dirty="0" err="1">
                <a:latin typeface="Source Code Pro" panose="020B0509030403020204" pitchFamily="49" charset="0"/>
                <a:ea typeface="Source Code Pro" panose="020B0509030403020204" pitchFamily="49" charset="0"/>
                <a:cs typeface="Source Code Pro" panose="020B0509030403020204" pitchFamily="49" charset="0"/>
              </a:rPr>
              <a:t>Apk’s</a:t>
            </a:r>
            <a:r>
              <a:rPr lang="en-US" sz="1200" dirty="0">
                <a:latin typeface="Source Code Pro" panose="020B0509030403020204" pitchFamily="49" charset="0"/>
                <a:ea typeface="Source Code Pro" panose="020B0509030403020204" pitchFamily="49" charset="0"/>
                <a:cs typeface="Source Code Pro" panose="020B0509030403020204" pitchFamily="49" charset="0"/>
              </a:rPr>
              <a:t> mobile can be hijacked and malwares can be installed</a:t>
            </a:r>
          </a:p>
          <a:p>
            <a:pPr marL="0" lvl="0" indent="0" algn="just">
              <a:lnSpc>
                <a:spcPct val="115000"/>
              </a:lnSpc>
              <a:spcBef>
                <a:spcPts val="1000"/>
              </a:spcBef>
              <a:spcAft>
                <a:spcPts val="0"/>
              </a:spcAft>
              <a:buNone/>
            </a:pPr>
            <a:endPar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grpSp>
        <p:nvGrpSpPr>
          <p:cNvPr id="6" name="Group 5">
            <a:extLst>
              <a:ext uri="{FF2B5EF4-FFF2-40B4-BE49-F238E27FC236}">
                <a16:creationId xmlns:a16="http://schemas.microsoft.com/office/drawing/2014/main" id="{9410BCB2-8912-4DD4-AC8F-855031CA3E5A}"/>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A4646701-A2EE-4B5F-9867-DBE84D963C2E}"/>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3D6AA466-9FA8-4A1F-A9DF-740ADDAD712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3D38CE-CD69-485E-958B-C5AF1A9FDB9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737DDD39-F321-4CB9-ACC9-9EAE76DB8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94324123-71BF-4634-9B6B-245073DBAFD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3" name="Graphic 2" descr="Clipboard Partially Checked outline">
            <a:extLst>
              <a:ext uri="{FF2B5EF4-FFF2-40B4-BE49-F238E27FC236}">
                <a16:creationId xmlns:a16="http://schemas.microsoft.com/office/drawing/2014/main" id="{DEB3AD43-F56A-4C0F-A4F9-24EEC7A9DF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583" y="2091599"/>
            <a:ext cx="1970813" cy="1970813"/>
          </a:xfrm>
          <a:prstGeom prst="rect">
            <a:avLst/>
          </a:prstGeom>
        </p:spPr>
      </p:pic>
      <p:sp>
        <p:nvSpPr>
          <p:cNvPr id="15" name="Rectangle 3">
            <a:extLst>
              <a:ext uri="{FF2B5EF4-FFF2-40B4-BE49-F238E27FC236}">
                <a16:creationId xmlns:a16="http://schemas.microsoft.com/office/drawing/2014/main" id="{8AD4F8F0-B3A8-4023-938B-558D09F7452D}"/>
              </a:ext>
            </a:extLst>
          </p:cNvPr>
          <p:cNvSpPr txBox="1">
            <a:spLocks noChangeArrowheads="1"/>
          </p:cNvSpPr>
          <p:nvPr/>
        </p:nvSpPr>
        <p:spPr>
          <a:xfrm>
            <a:off x="3550029" y="2533292"/>
            <a:ext cx="4011759" cy="1347145"/>
          </a:xfrm>
          <a:prstGeom prst="rect">
            <a:avLst/>
          </a:prstGeom>
        </p:spPr>
        <p:txBody>
          <a:bodyPr spcFirstLastPara="1" vert="horz" wrap="square" lIns="91440" tIns="45720" rIns="91440" bIns="45720" rtlCol="0" anchor="t" anchorCtr="0">
            <a:noAutofit/>
          </a:bodyPr>
          <a:lstStyle>
            <a:lvl1pPr marL="457200" lvl="0" indent="-311150" algn="l" defTabSz="685800" rtl="0" eaLnBrk="1" latinLnBrk="0" hangingPunct="1">
              <a:lnSpc>
                <a:spcPct val="90000"/>
              </a:lnSpc>
              <a:spcBef>
                <a:spcPts val="0"/>
              </a:spcBef>
              <a:spcAft>
                <a:spcPts val="0"/>
              </a:spcAft>
              <a:buSzPts val="1300"/>
              <a:buFont typeface="Arial" panose="020B0604020202020204" pitchFamily="34" charset="0"/>
              <a:buChar char="●"/>
              <a:defRPr sz="2100" kern="1200">
                <a:solidFill>
                  <a:schemeClr val="tx1"/>
                </a:solidFill>
                <a:latin typeface="+mn-lt"/>
                <a:ea typeface="+mn-ea"/>
                <a:cs typeface="+mn-cs"/>
              </a:defRPr>
            </a:lvl1pPr>
            <a:lvl2pPr marL="914400" lvl="1"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800" kern="1200">
                <a:solidFill>
                  <a:schemeClr val="tx1"/>
                </a:solidFill>
                <a:latin typeface="+mn-lt"/>
                <a:ea typeface="+mn-ea"/>
                <a:cs typeface="+mn-cs"/>
              </a:defRPr>
            </a:lvl2pPr>
            <a:lvl3pPr marL="1371600" lvl="2"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500" kern="1200">
                <a:solidFill>
                  <a:schemeClr val="tx1"/>
                </a:solidFill>
                <a:latin typeface="+mn-lt"/>
                <a:ea typeface="+mn-ea"/>
                <a:cs typeface="+mn-cs"/>
              </a:defRPr>
            </a:lvl3pPr>
            <a:lvl4pPr marL="1828800" lvl="3"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4pPr>
            <a:lvl5pPr marL="2286000" lvl="4"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5pPr>
            <a:lvl6pPr marL="2743200" lvl="5"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6pPr>
            <a:lvl7pPr marL="3200400" lvl="6"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7pPr>
            <a:lvl8pPr marL="3657600" lvl="7" indent="-298450" algn="l" defTabSz="685800" rtl="0" eaLnBrk="1" latinLnBrk="0" hangingPunct="1">
              <a:lnSpc>
                <a:spcPct val="90000"/>
              </a:lnSpc>
              <a:spcBef>
                <a:spcPts val="1600"/>
              </a:spcBef>
              <a:spcAft>
                <a:spcPts val="0"/>
              </a:spcAft>
              <a:buSzPts val="1100"/>
              <a:buFont typeface="Arial" panose="020B0604020202020204" pitchFamily="34" charset="0"/>
              <a:buChar char="○"/>
              <a:defRPr sz="1350" kern="1200">
                <a:solidFill>
                  <a:schemeClr val="tx1"/>
                </a:solidFill>
                <a:latin typeface="+mn-lt"/>
                <a:ea typeface="+mn-ea"/>
                <a:cs typeface="+mn-cs"/>
              </a:defRPr>
            </a:lvl8pPr>
            <a:lvl9pPr marL="4114800" lvl="8" indent="-298450" algn="l" defTabSz="685800" rtl="0" eaLnBrk="1" latinLnBrk="0" hangingPunct="1">
              <a:lnSpc>
                <a:spcPct val="90000"/>
              </a:lnSpc>
              <a:spcBef>
                <a:spcPts val="1600"/>
              </a:spcBef>
              <a:spcAft>
                <a:spcPts val="1600"/>
              </a:spcAft>
              <a:buSzPts val="1100"/>
              <a:buFont typeface="Arial" panose="020B0604020202020204" pitchFamily="34" charset="0"/>
              <a:buChar char="■"/>
              <a:defRPr sz="1350" kern="1200">
                <a:solidFill>
                  <a:schemeClr val="tx1"/>
                </a:solidFill>
                <a:latin typeface="+mn-lt"/>
                <a:ea typeface="+mn-ea"/>
                <a:cs typeface="+mn-cs"/>
              </a:defRPr>
            </a:lvl9pPr>
          </a:lstStyle>
          <a:p>
            <a:pPr marL="228600" indent="-228600" algn="just">
              <a:lnSpc>
                <a:spcPct val="100000"/>
              </a:lnSpc>
              <a:spcBef>
                <a:spcPts val="1000"/>
              </a:spcBef>
              <a:buFont typeface="Arial" panose="020B0604020202020204" pitchFamily="34" charset="0"/>
              <a:buAutoNum type="arabicPeriod"/>
            </a:pPr>
            <a:r>
              <a:rPr lang="en-US" sz="1400" b="1" dirty="0">
                <a:ea typeface="Source Code Pro" panose="020B0509030403020204" pitchFamily="49" charset="0"/>
                <a:cs typeface="Source Code Pro" panose="020B0509030403020204" pitchFamily="49" charset="0"/>
              </a:rPr>
              <a:t>Settings – About phone- update</a:t>
            </a:r>
          </a:p>
          <a:p>
            <a:pPr marL="228600" indent="-228600" algn="just">
              <a:lnSpc>
                <a:spcPct val="100000"/>
              </a:lnSpc>
              <a:spcBef>
                <a:spcPts val="1000"/>
              </a:spcBef>
              <a:buFont typeface="Arial" panose="020B0604020202020204" pitchFamily="34" charset="0"/>
              <a:buAutoNum type="arabicPeriod"/>
            </a:pPr>
            <a:r>
              <a:rPr lang="en-US" sz="1400" dirty="0">
                <a:solidFill>
                  <a:srgbClr val="3C4043"/>
                </a:solidFill>
              </a:rPr>
              <a:t>Open your phone's Settings app.</a:t>
            </a:r>
          </a:p>
          <a:p>
            <a:pPr marL="228600" indent="-228600" algn="just">
              <a:lnSpc>
                <a:spcPct val="100000"/>
              </a:lnSpc>
              <a:spcBef>
                <a:spcPts val="1000"/>
              </a:spcBef>
              <a:buFont typeface="Arial" panose="020B0604020202020204" pitchFamily="34" charset="0"/>
              <a:buAutoNum type="arabicPeriod"/>
            </a:pPr>
            <a:r>
              <a:rPr lang="en-US" sz="1400" dirty="0">
                <a:ea typeface="Source Code Pro" panose="020B0509030403020204" pitchFamily="49" charset="0"/>
                <a:cs typeface="Source Code Pro" panose="020B0509030403020204" pitchFamily="49" charset="0"/>
              </a:rPr>
              <a:t>Bottom  Tap System -&gt;Advanced- &gt; System update </a:t>
            </a:r>
          </a:p>
          <a:p>
            <a:pPr marL="228600" indent="-228600" algn="just">
              <a:lnSpc>
                <a:spcPct val="100000"/>
              </a:lnSpc>
              <a:spcBef>
                <a:spcPts val="1000"/>
              </a:spcBef>
              <a:buFont typeface="Arial" panose="020B0604020202020204" pitchFamily="34" charset="0"/>
              <a:buAutoNum type="arabicPeriod"/>
            </a:pPr>
            <a:r>
              <a:rPr lang="en-US" sz="1400" dirty="0">
                <a:ea typeface="Source Code Pro" panose="020B0509030403020204" pitchFamily="49" charset="0"/>
                <a:cs typeface="Source Code Pro" panose="020B0509030403020204" pitchFamily="49" charset="0"/>
              </a:rPr>
              <a:t>See your version , you will see update status , follow steps on the screen </a:t>
            </a:r>
          </a:p>
          <a:p>
            <a:pPr marL="0" indent="0" algn="just">
              <a:lnSpc>
                <a:spcPct val="115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indent="0" algn="just">
              <a:lnSpc>
                <a:spcPct val="115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indent="0" algn="just">
              <a:lnSpc>
                <a:spcPct val="115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a:p>
            <a:pPr marL="0" indent="0" algn="just">
              <a:lnSpc>
                <a:spcPct val="115000"/>
              </a:lnSpc>
              <a:spcBef>
                <a:spcPts val="1000"/>
              </a:spcBef>
              <a:buFont typeface="Arial" panose="020B0604020202020204" pitchFamily="34" charset="0"/>
              <a:buNone/>
            </a:pPr>
            <a:endParaRPr lang="en-US" sz="1200" dirty="0">
              <a:latin typeface="Source Code Pro" panose="020B0509030403020204" pitchFamily="49" charset="0"/>
              <a:ea typeface="Source Code Pro" panose="020B0509030403020204" pitchFamily="49" charset="0"/>
              <a:cs typeface="Source Code Pro" panose="020B0509030403020204" pitchFamily="49" charset="0"/>
            </a:endParaRPr>
          </a:p>
        </p:txBody>
      </p:sp>
      <p:sp>
        <p:nvSpPr>
          <p:cNvPr id="2" name="Rectangle 1">
            <a:extLst>
              <a:ext uri="{FF2B5EF4-FFF2-40B4-BE49-F238E27FC236}">
                <a16:creationId xmlns:a16="http://schemas.microsoft.com/office/drawing/2014/main" id="{CED3DB0F-CB76-F36B-3A96-A568483CCB4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2838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E2A4174-B406-489A-968D-2F6510C6710D}"/>
              </a:ext>
            </a:extLst>
          </p:cNvPr>
          <p:cNvGrpSpPr/>
          <p:nvPr/>
        </p:nvGrpSpPr>
        <p:grpSpPr>
          <a:xfrm>
            <a:off x="36606" y="110818"/>
            <a:ext cx="9107394" cy="4818460"/>
            <a:chOff x="36606" y="153570"/>
            <a:chExt cx="12155394" cy="6486035"/>
          </a:xfrm>
        </p:grpSpPr>
        <p:grpSp>
          <p:nvGrpSpPr>
            <p:cNvPr id="7" name="Group 6">
              <a:extLst>
                <a:ext uri="{FF2B5EF4-FFF2-40B4-BE49-F238E27FC236}">
                  <a16:creationId xmlns:a16="http://schemas.microsoft.com/office/drawing/2014/main" id="{45ED2785-D4F9-41C1-AA10-AE8CF5B1DFFF}"/>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96203DF1-4372-47CF-A4C3-08D1FD477D1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F72210-B553-4FDA-8040-CCFF07BFCCA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F8B19CDB-C4BD-4F5B-AD2C-BC7F3DC66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44120136-05A9-49DE-87B7-81B4D3C787D1}"/>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3" name="Text Placeholder 2">
            <a:extLst>
              <a:ext uri="{FF2B5EF4-FFF2-40B4-BE49-F238E27FC236}">
                <a16:creationId xmlns:a16="http://schemas.microsoft.com/office/drawing/2014/main" id="{6A7CC82F-BEAF-40F2-9577-F0BE6479EDED}"/>
              </a:ext>
            </a:extLst>
          </p:cNvPr>
          <p:cNvSpPr>
            <a:spLocks noGrp="1"/>
          </p:cNvSpPr>
          <p:nvPr>
            <p:ph type="body" idx="1"/>
          </p:nvPr>
        </p:nvSpPr>
        <p:spPr>
          <a:xfrm>
            <a:off x="475311" y="630101"/>
            <a:ext cx="4250369" cy="4376661"/>
          </a:xfrm>
        </p:spPr>
        <p:txBody>
          <a:bodyPr/>
          <a:lstStyle/>
          <a:p>
            <a:pPr marL="146050" indent="0">
              <a:buNone/>
            </a:pPr>
            <a:r>
              <a:rPr lang="en-IN" dirty="0"/>
              <a:t> </a:t>
            </a:r>
          </a:p>
          <a:p>
            <a:r>
              <a:rPr lang="en-US" dirty="0"/>
              <a:t>Theft of Personal Information</a:t>
            </a:r>
          </a:p>
          <a:p>
            <a:pPr lvl="1">
              <a:lnSpc>
                <a:spcPct val="100000"/>
              </a:lnSpc>
            </a:pPr>
            <a:r>
              <a:rPr lang="en-US" sz="1100" dirty="0"/>
              <a:t>Login credentials</a:t>
            </a:r>
          </a:p>
          <a:p>
            <a:pPr lvl="1">
              <a:lnSpc>
                <a:spcPct val="100000"/>
              </a:lnSpc>
            </a:pPr>
            <a:r>
              <a:rPr lang="en-US" sz="1100" dirty="0"/>
              <a:t>Financial information</a:t>
            </a:r>
          </a:p>
          <a:p>
            <a:pPr lvl="1">
              <a:lnSpc>
                <a:spcPct val="100000"/>
              </a:lnSpc>
            </a:pPr>
            <a:r>
              <a:rPr lang="en-US" sz="1100" dirty="0"/>
              <a:t>Personal data</a:t>
            </a:r>
          </a:p>
          <a:p>
            <a:pPr lvl="1">
              <a:lnSpc>
                <a:spcPct val="100000"/>
              </a:lnSpc>
            </a:pPr>
            <a:r>
              <a:rPr lang="en-US" sz="1100" dirty="0"/>
              <a:t>Pictures</a:t>
            </a:r>
          </a:p>
          <a:p>
            <a:r>
              <a:rPr lang="en-US" dirty="0"/>
              <a:t> Malware Distribution</a:t>
            </a:r>
          </a:p>
          <a:p>
            <a:pPr lvl="1"/>
            <a:r>
              <a:rPr lang="en-US" sz="900" dirty="0"/>
              <a:t>Viruses</a:t>
            </a:r>
          </a:p>
          <a:p>
            <a:pPr lvl="1"/>
            <a:r>
              <a:rPr lang="en-US" sz="900" dirty="0"/>
              <a:t>Worms</a:t>
            </a:r>
          </a:p>
          <a:p>
            <a:pPr lvl="1"/>
            <a:r>
              <a:rPr lang="en-US" sz="900" dirty="0"/>
              <a:t>Adware</a:t>
            </a:r>
          </a:p>
          <a:p>
            <a:pPr lvl="1"/>
            <a:r>
              <a:rPr lang="en-US" sz="900" dirty="0"/>
              <a:t>Ransomware</a:t>
            </a:r>
          </a:p>
          <a:p>
            <a:pPr marL="615950" lvl="1" indent="0">
              <a:buNone/>
            </a:pPr>
            <a:r>
              <a:rPr lang="en-IN" sz="2000" dirty="0"/>
              <a:t>Websites you are browsing</a:t>
            </a:r>
          </a:p>
          <a:p>
            <a:pPr marL="615950" lvl="1" indent="0">
              <a:buNone/>
            </a:pPr>
            <a:endParaRPr lang="en-US" sz="900" dirty="0"/>
          </a:p>
          <a:p>
            <a:pPr marL="615950" lvl="1" indent="0">
              <a:buNone/>
            </a:pPr>
            <a:endParaRPr lang="en-US" sz="900" dirty="0"/>
          </a:p>
          <a:p>
            <a:endParaRPr lang="en-IN" dirty="0"/>
          </a:p>
          <a:p>
            <a:endParaRPr lang="en-IN" dirty="0"/>
          </a:p>
        </p:txBody>
      </p:sp>
      <p:pic>
        <p:nvPicPr>
          <p:cNvPr id="4" name="Picture 2" descr="People Inside Mall">
            <a:extLst>
              <a:ext uri="{FF2B5EF4-FFF2-40B4-BE49-F238E27FC236}">
                <a16:creationId xmlns:a16="http://schemas.microsoft.com/office/drawing/2014/main" id="{BA86600C-AA48-4A86-A8F3-AB3643A984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390" y="1069834"/>
            <a:ext cx="3948793" cy="24561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00137B-267E-45A0-8489-D5DDFBBDC689}"/>
              </a:ext>
            </a:extLst>
          </p:cNvPr>
          <p:cNvSpPr txBox="1"/>
          <p:nvPr/>
        </p:nvSpPr>
        <p:spPr>
          <a:xfrm flipH="1">
            <a:off x="3365222" y="261258"/>
            <a:ext cx="2689796" cy="369332"/>
          </a:xfrm>
          <a:prstGeom prst="rect">
            <a:avLst/>
          </a:prstGeom>
          <a:noFill/>
        </p:spPr>
        <p:txBody>
          <a:bodyPr wrap="square" rtlCol="0">
            <a:spAutoFit/>
          </a:bodyPr>
          <a:lstStyle/>
          <a:p>
            <a:r>
              <a:rPr lang="en-US" sz="1800" dirty="0">
                <a:solidFill>
                  <a:schemeClr val="tx2"/>
                </a:solidFill>
                <a:latin typeface="Absolute" pitchFamily="2" charset="0"/>
              </a:rPr>
              <a:t>F</a:t>
            </a:r>
            <a:r>
              <a:rPr lang="en-US" sz="1800" b="0" i="0" kern="1200" dirty="0">
                <a:solidFill>
                  <a:schemeClr val="tx2"/>
                </a:solidFill>
                <a:latin typeface="Absolute" pitchFamily="2" charset="0"/>
              </a:rPr>
              <a:t>ree Wi-Fi</a:t>
            </a:r>
            <a:endParaRPr lang="en-IN" dirty="0"/>
          </a:p>
        </p:txBody>
      </p:sp>
      <p:sp>
        <p:nvSpPr>
          <p:cNvPr id="5" name="Rectangle 4">
            <a:extLst>
              <a:ext uri="{FF2B5EF4-FFF2-40B4-BE49-F238E27FC236}">
                <a16:creationId xmlns:a16="http://schemas.microsoft.com/office/drawing/2014/main" id="{7F6C8152-AB23-6EBE-5EDD-4A9A5DC3DA1C}"/>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071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28600" y="869354"/>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SAFE PRACTICES AND SECURITY:</a:t>
            </a:r>
          </a:p>
        </p:txBody>
      </p:sp>
      <p:sp>
        <p:nvSpPr>
          <p:cNvPr id="364547" name="Rectangle 3"/>
          <p:cNvSpPr>
            <a:spLocks noGrp="1" noChangeArrowheads="1"/>
          </p:cNvSpPr>
          <p:nvPr>
            <p:ph type="body" idx="1"/>
          </p:nvPr>
        </p:nvSpPr>
        <p:spPr>
          <a:xfrm>
            <a:off x="3130344" y="1112743"/>
            <a:ext cx="5785056"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1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3.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AVOID FREE WI-FI: </a:t>
            </a:r>
            <a:r>
              <a:rPr lang="en-US" sz="11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Free, public Wi-Fi is, in many ways, a blessing, as it provides a fast Internet connection for your device without costing a cent. But these unsecured connections could prove disastrous for your private information. It's just as easy for a hacker or thief to connect to free Wi-Fi as it is for you, and once you're both on the same network, they can easily see almost all the information you're sending to the Internet.</a:t>
            </a:r>
          </a:p>
          <a:p>
            <a:pPr marL="0" lvl="0" indent="0" algn="just">
              <a:lnSpc>
                <a:spcPct val="115000"/>
              </a:lnSpc>
              <a:spcBef>
                <a:spcPts val="1000"/>
              </a:spcBef>
              <a:spcAft>
                <a:spcPts val="0"/>
              </a:spcAft>
              <a:buNone/>
            </a:pPr>
            <a:r>
              <a:rPr lang="en-US" sz="11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4.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GET PROTECTED: </a:t>
            </a:r>
            <a:r>
              <a:rPr lang="en-US" sz="11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There are plenty of mobile antivirus available in the market. One should protect their devices by making use of the antiviruses and keeping them updated as well. For true mobile security, stick with brand-name offerings. They may charge for their constantly updated service, but it's a small price to pay for true security. Most of these apps come with free trials, so you can try them before you make a purchase, and the best can even protect your PC, or multiple Android devices, at the same time.</a:t>
            </a:r>
          </a:p>
        </p:txBody>
      </p:sp>
      <p:grpSp>
        <p:nvGrpSpPr>
          <p:cNvPr id="6" name="Group 5">
            <a:extLst>
              <a:ext uri="{FF2B5EF4-FFF2-40B4-BE49-F238E27FC236}">
                <a16:creationId xmlns:a16="http://schemas.microsoft.com/office/drawing/2014/main" id="{EE2A4174-B406-489A-968D-2F6510C6710D}"/>
              </a:ext>
            </a:extLst>
          </p:cNvPr>
          <p:cNvGrpSpPr/>
          <p:nvPr/>
        </p:nvGrpSpPr>
        <p:grpSpPr>
          <a:xfrm>
            <a:off x="36606" y="110818"/>
            <a:ext cx="9107394" cy="4818460"/>
            <a:chOff x="36606" y="153570"/>
            <a:chExt cx="12155394" cy="6486035"/>
          </a:xfrm>
        </p:grpSpPr>
        <p:grpSp>
          <p:nvGrpSpPr>
            <p:cNvPr id="7" name="Group 6">
              <a:extLst>
                <a:ext uri="{FF2B5EF4-FFF2-40B4-BE49-F238E27FC236}">
                  <a16:creationId xmlns:a16="http://schemas.microsoft.com/office/drawing/2014/main" id="{45ED2785-D4F9-41C1-AA10-AE8CF5B1DFFF}"/>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96203DF1-4372-47CF-A4C3-08D1FD477D1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F72210-B553-4FDA-8040-CCFF07BFCCA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F8B19CDB-C4BD-4F5B-AD2C-BC7F3DC66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026" name="Picture 2" descr="Public Wi-Fi Risks and Why You Don't Have to Fear Them | Kaspersky">
            <a:extLst>
              <a:ext uri="{FF2B5EF4-FFF2-40B4-BE49-F238E27FC236}">
                <a16:creationId xmlns:a16="http://schemas.microsoft.com/office/drawing/2014/main" id="{AB718FE3-AB1C-420A-8BDE-38C158286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44" y="202792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picture containing device&#10;&#10;Description automatically generated">
            <a:extLst>
              <a:ext uri="{FF2B5EF4-FFF2-40B4-BE49-F238E27FC236}">
                <a16:creationId xmlns:a16="http://schemas.microsoft.com/office/drawing/2014/main" id="{44120136-05A9-49DE-87B7-81B4D3C787D1}"/>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32DD8C3F-C88D-469B-3F62-ECEE8505ED6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490387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92208" y="752350"/>
            <a:ext cx="6023874" cy="618635"/>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C.	APP STORE AND PLAY STORE:</a:t>
            </a:r>
          </a:p>
        </p:txBody>
      </p:sp>
      <p:sp>
        <p:nvSpPr>
          <p:cNvPr id="364547" name="Rectangle 3"/>
          <p:cNvSpPr>
            <a:spLocks noGrp="1" noChangeArrowheads="1"/>
          </p:cNvSpPr>
          <p:nvPr>
            <p:ph type="body" idx="1"/>
          </p:nvPr>
        </p:nvSpPr>
        <p:spPr>
          <a:xfrm>
            <a:off x="2689412" y="895491"/>
            <a:ext cx="5841799" cy="1056658"/>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a.</a:t>
            </a:r>
            <a:r>
              <a:rPr lang="en-US" sz="16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	CHECKING APP SECURITY: </a:t>
            </a:r>
          </a:p>
          <a:p>
            <a:pPr marL="0" lvl="0" indent="0" algn="just">
              <a:lnSpc>
                <a:spcPct val="115000"/>
              </a:lnSpc>
              <a:spcBef>
                <a:spcPts val="1000"/>
              </a:spcBef>
              <a:spcAft>
                <a:spcPts val="0"/>
              </a:spcAft>
              <a:buNone/>
            </a:pPr>
            <a:r>
              <a:rPr lang="en-US" sz="1200" u="none" strike="noStrike" dirty="0" err="1">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Find out who the developer is :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A quick Google search should provide you with verified info about the developer, such as a website. If the developer has created a number of apps, they are more likely to be trustworthy.</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ii.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Number of downloads :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Check to see how many times the app has been downloaded. If it has lots of downloads, it’s more likely to be legit.</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iii.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Number of reviews :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Check to see by how many people have actually put reviews. If it has lots of reviews, it’s more likely to be legit.</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iv.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Date Published : </a:t>
            </a: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If you’re downloading Facebook Messenger and suddenly notice it was published just a few months ago, that’s a telltale sign the app is fake. Instead, look for an “updated on” date.</a:t>
            </a:r>
          </a:p>
        </p:txBody>
      </p:sp>
      <p:pic>
        <p:nvPicPr>
          <p:cNvPr id="6" name="image10.png">
            <a:extLst>
              <a:ext uri="{FF2B5EF4-FFF2-40B4-BE49-F238E27FC236}">
                <a16:creationId xmlns:a16="http://schemas.microsoft.com/office/drawing/2014/main" id="{632AB8BC-850E-4798-A29A-30DD221EE8D9}"/>
              </a:ext>
            </a:extLst>
          </p:cNvPr>
          <p:cNvPicPr/>
          <p:nvPr/>
        </p:nvPicPr>
        <p:blipFill>
          <a:blip r:embed="rId2"/>
          <a:srcRect/>
          <a:stretch>
            <a:fillRect/>
          </a:stretch>
        </p:blipFill>
        <p:spPr>
          <a:xfrm>
            <a:off x="461502" y="1631502"/>
            <a:ext cx="1789920" cy="2247900"/>
          </a:xfrm>
          <a:prstGeom prst="rect">
            <a:avLst/>
          </a:prstGeom>
          <a:ln/>
        </p:spPr>
      </p:pic>
      <p:grpSp>
        <p:nvGrpSpPr>
          <p:cNvPr id="5" name="Group 4">
            <a:extLst>
              <a:ext uri="{FF2B5EF4-FFF2-40B4-BE49-F238E27FC236}">
                <a16:creationId xmlns:a16="http://schemas.microsoft.com/office/drawing/2014/main" id="{2E82AE34-6BFB-44D6-97C8-DCBFE3D64111}"/>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12339979-7328-4002-A6D5-73BA3AC12437}"/>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B7033819-6865-4DBD-AE0B-D8EDDC612D2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A2A965-1D7B-40B2-8C52-06341511262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E43C3ED1-CEB2-47FA-A948-51DF8E24B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D25562BA-E900-4952-8C73-5BED07EACF7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1DD2503F-B58B-4516-B384-FAC8801FD470}"/>
              </a:ext>
            </a:extLst>
          </p:cNvPr>
          <p:cNvSpPr txBox="1"/>
          <p:nvPr/>
        </p:nvSpPr>
        <p:spPr>
          <a:xfrm>
            <a:off x="2431652" y="2906727"/>
            <a:ext cx="6357318" cy="523220"/>
          </a:xfrm>
          <a:prstGeom prst="rect">
            <a:avLst/>
          </a:prstGeom>
          <a:noFill/>
        </p:spPr>
        <p:txBody>
          <a:bodyPr wrap="none" rtlCol="0">
            <a:spAutoFit/>
          </a:bodyPr>
          <a:lstStyle/>
          <a:p>
            <a:r>
              <a:rPr lang="en-IN" sz="2800" dirty="0">
                <a:solidFill>
                  <a:srgbClr val="C00000"/>
                </a:solidFill>
                <a:highlight>
                  <a:srgbClr val="FFFF00"/>
                </a:highlight>
              </a:rPr>
              <a:t>Don't install any application unnecessarily </a:t>
            </a:r>
          </a:p>
        </p:txBody>
      </p:sp>
      <p:sp>
        <p:nvSpPr>
          <p:cNvPr id="3" name="Rectangle 2">
            <a:extLst>
              <a:ext uri="{FF2B5EF4-FFF2-40B4-BE49-F238E27FC236}">
                <a16:creationId xmlns:a16="http://schemas.microsoft.com/office/drawing/2014/main" id="{45B2D17C-B594-D47B-B8F4-C6871D92311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234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454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45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5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45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461502" y="821506"/>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C.	APP STORE AND PLAY STORE:</a:t>
            </a:r>
          </a:p>
        </p:txBody>
      </p:sp>
      <p:grpSp>
        <p:nvGrpSpPr>
          <p:cNvPr id="5" name="Group 4">
            <a:extLst>
              <a:ext uri="{FF2B5EF4-FFF2-40B4-BE49-F238E27FC236}">
                <a16:creationId xmlns:a16="http://schemas.microsoft.com/office/drawing/2014/main" id="{2E82AE34-6BFB-44D6-97C8-DCBFE3D64111}"/>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12339979-7328-4002-A6D5-73BA3AC12437}"/>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B7033819-6865-4DBD-AE0B-D8EDDC612D2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A2A965-1D7B-40B2-8C52-06341511262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E43C3ED1-CEB2-47FA-A948-51DF8E24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D25562BA-E900-4952-8C73-5BED07EACF7E}"/>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3" name="Text Placeholder 2">
            <a:extLst>
              <a:ext uri="{FF2B5EF4-FFF2-40B4-BE49-F238E27FC236}">
                <a16:creationId xmlns:a16="http://schemas.microsoft.com/office/drawing/2014/main" id="{9D441396-179A-44A1-A602-5B51F18E8249}"/>
              </a:ext>
            </a:extLst>
          </p:cNvPr>
          <p:cNvSpPr>
            <a:spLocks noGrp="1"/>
          </p:cNvSpPr>
          <p:nvPr>
            <p:ph type="body" idx="1"/>
          </p:nvPr>
        </p:nvSpPr>
        <p:spPr>
          <a:xfrm>
            <a:off x="1275550" y="1444606"/>
            <a:ext cx="3296450" cy="2911200"/>
          </a:xfrm>
        </p:spPr>
        <p:txBody>
          <a:bodyPr/>
          <a:lstStyle/>
          <a:p>
            <a:pPr>
              <a:buFont typeface="Wingdings" panose="05000000000000000000" pitchFamily="2" charset="2"/>
              <a:buChar char="q"/>
            </a:pPr>
            <a:r>
              <a:rPr lang="en-IN" dirty="0"/>
              <a:t>Location </a:t>
            </a:r>
          </a:p>
          <a:p>
            <a:pPr>
              <a:buFont typeface="Wingdings" panose="05000000000000000000" pitchFamily="2" charset="2"/>
              <a:buChar char="q"/>
            </a:pPr>
            <a:r>
              <a:rPr lang="en-IN" dirty="0"/>
              <a:t>Storage </a:t>
            </a:r>
          </a:p>
          <a:p>
            <a:pPr>
              <a:buFont typeface="Wingdings" panose="05000000000000000000" pitchFamily="2" charset="2"/>
              <a:buChar char="q"/>
            </a:pPr>
            <a:r>
              <a:rPr lang="en-IN" dirty="0"/>
              <a:t>Gallery </a:t>
            </a:r>
          </a:p>
          <a:p>
            <a:pPr>
              <a:buFont typeface="Wingdings" panose="05000000000000000000" pitchFamily="2" charset="2"/>
              <a:buChar char="q"/>
            </a:pPr>
            <a:r>
              <a:rPr lang="en-IN" dirty="0"/>
              <a:t>Call logs </a:t>
            </a:r>
          </a:p>
          <a:p>
            <a:pPr>
              <a:buFont typeface="Wingdings" panose="05000000000000000000" pitchFamily="2" charset="2"/>
              <a:buChar char="q"/>
            </a:pPr>
            <a:r>
              <a:rPr lang="en-IN" dirty="0"/>
              <a:t>Contacts</a:t>
            </a:r>
          </a:p>
          <a:p>
            <a:pPr>
              <a:buFont typeface="Wingdings" panose="05000000000000000000" pitchFamily="2" charset="2"/>
              <a:buChar char="q"/>
            </a:pPr>
            <a:r>
              <a:rPr lang="en-IN" dirty="0"/>
              <a:t>Accessibility </a:t>
            </a:r>
          </a:p>
          <a:p>
            <a:pPr>
              <a:buFont typeface="Wingdings" panose="05000000000000000000" pitchFamily="2" charset="2"/>
              <a:buChar char="q"/>
            </a:pPr>
            <a:r>
              <a:rPr lang="en-IN" dirty="0"/>
              <a:t>SMS </a:t>
            </a:r>
          </a:p>
          <a:p>
            <a:pPr>
              <a:buFont typeface="Wingdings" panose="05000000000000000000" pitchFamily="2" charset="2"/>
              <a:buChar char="q"/>
            </a:pPr>
            <a:r>
              <a:rPr lang="en-IN" dirty="0"/>
              <a:t>Camera </a:t>
            </a:r>
          </a:p>
          <a:p>
            <a:pPr>
              <a:buFont typeface="Wingdings" panose="05000000000000000000" pitchFamily="2" charset="2"/>
              <a:buChar char="q"/>
            </a:pPr>
            <a:r>
              <a:rPr lang="en-IN" dirty="0"/>
              <a:t>Mic </a:t>
            </a:r>
          </a:p>
        </p:txBody>
      </p:sp>
      <p:sp>
        <p:nvSpPr>
          <p:cNvPr id="2" name="TextBox 1">
            <a:extLst>
              <a:ext uri="{FF2B5EF4-FFF2-40B4-BE49-F238E27FC236}">
                <a16:creationId xmlns:a16="http://schemas.microsoft.com/office/drawing/2014/main" id="{BB4127CC-C14C-4F05-9519-E5B44992BFCB}"/>
              </a:ext>
            </a:extLst>
          </p:cNvPr>
          <p:cNvSpPr txBox="1"/>
          <p:nvPr/>
        </p:nvSpPr>
        <p:spPr>
          <a:xfrm>
            <a:off x="568619" y="4157064"/>
            <a:ext cx="4925466" cy="369332"/>
          </a:xfrm>
          <a:prstGeom prst="rect">
            <a:avLst/>
          </a:prstGeom>
          <a:noFill/>
        </p:spPr>
        <p:txBody>
          <a:bodyPr wrap="square" rtlCol="0">
            <a:spAutoFit/>
          </a:bodyPr>
          <a:lstStyle/>
          <a:p>
            <a:r>
              <a:rPr lang="en-IN" dirty="0"/>
              <a:t>Permissions – is the key for downloading apps </a:t>
            </a:r>
          </a:p>
        </p:txBody>
      </p:sp>
      <p:sp>
        <p:nvSpPr>
          <p:cNvPr id="9" name="Star: 32 Points 8">
            <a:extLst>
              <a:ext uri="{FF2B5EF4-FFF2-40B4-BE49-F238E27FC236}">
                <a16:creationId xmlns:a16="http://schemas.microsoft.com/office/drawing/2014/main" id="{F4549950-3E00-434F-B6D9-4F7C5897F1AE}"/>
              </a:ext>
            </a:extLst>
          </p:cNvPr>
          <p:cNvSpPr/>
          <p:nvPr/>
        </p:nvSpPr>
        <p:spPr>
          <a:xfrm>
            <a:off x="3865070" y="1653276"/>
            <a:ext cx="4925465" cy="2534692"/>
          </a:xfrm>
          <a:prstGeom prst="star3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sp>
        <p:nvSpPr>
          <p:cNvPr id="15" name="TextBox 14">
            <a:extLst>
              <a:ext uri="{FF2B5EF4-FFF2-40B4-BE49-F238E27FC236}">
                <a16:creationId xmlns:a16="http://schemas.microsoft.com/office/drawing/2014/main" id="{98FE783E-473B-4200-BF4B-5833EA6C70C9}"/>
              </a:ext>
            </a:extLst>
          </p:cNvPr>
          <p:cNvSpPr txBox="1"/>
          <p:nvPr/>
        </p:nvSpPr>
        <p:spPr>
          <a:xfrm>
            <a:off x="5278931" y="2670474"/>
            <a:ext cx="3388659" cy="646331"/>
          </a:xfrm>
          <a:prstGeom prst="rect">
            <a:avLst/>
          </a:prstGeom>
          <a:noFill/>
        </p:spPr>
        <p:txBody>
          <a:bodyPr wrap="square" rtlCol="0">
            <a:spAutoFit/>
          </a:bodyPr>
          <a:lstStyle/>
          <a:p>
            <a:r>
              <a:rPr lang="en-IN" sz="3600" b="1" dirty="0"/>
              <a:t>Dangerous</a:t>
            </a:r>
          </a:p>
        </p:txBody>
      </p:sp>
      <p:sp>
        <p:nvSpPr>
          <p:cNvPr id="4" name="Rectangle 3">
            <a:extLst>
              <a:ext uri="{FF2B5EF4-FFF2-40B4-BE49-F238E27FC236}">
                <a16:creationId xmlns:a16="http://schemas.microsoft.com/office/drawing/2014/main" id="{CB9B7D00-8273-9192-97BB-639D200A1258}"/>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059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297306" y="855364"/>
            <a:ext cx="5324167" cy="1006549"/>
          </a:xfrm>
          <a:ln>
            <a:solidFill>
              <a:schemeClr val="bg1"/>
            </a:solidFill>
          </a:ln>
        </p:spPr>
        <p:txBody>
          <a:bodyPr vert="horz" lIns="91440" tIns="45720" rIns="91440" bIns="45720" rtlCol="0" anchor="t">
            <a:normAutofit/>
          </a:bodyPr>
          <a:lstStyle/>
          <a:p>
            <a:pPr defTabSz="457200">
              <a:spcBef>
                <a:spcPct val="0"/>
              </a:spcBef>
            </a:pPr>
            <a:r>
              <a:rPr lang="en-US" sz="2800" b="0" i="0" kern="1200" dirty="0">
                <a:latin typeface="Absolute" pitchFamily="2" charset="0"/>
              </a:rPr>
              <a:t>C.	APP STORE AND PLAY STORE:</a:t>
            </a:r>
          </a:p>
        </p:txBody>
      </p:sp>
      <p:pic>
        <p:nvPicPr>
          <p:cNvPr id="3" name="Picture 2">
            <a:extLst>
              <a:ext uri="{FF2B5EF4-FFF2-40B4-BE49-F238E27FC236}">
                <a16:creationId xmlns:a16="http://schemas.microsoft.com/office/drawing/2014/main" id="{A3CB159E-278A-4E34-91C0-CE9E1F361353}"/>
              </a:ext>
            </a:extLst>
          </p:cNvPr>
          <p:cNvPicPr>
            <a:picLocks noChangeAspect="1"/>
          </p:cNvPicPr>
          <p:nvPr/>
        </p:nvPicPr>
        <p:blipFill rotWithShape="1">
          <a:blip r:embed="rId2"/>
          <a:srcRect t="14337" b="54695"/>
          <a:stretch/>
        </p:blipFill>
        <p:spPr>
          <a:xfrm>
            <a:off x="0" y="1644502"/>
            <a:ext cx="9144000" cy="1592826"/>
          </a:xfrm>
          <a:prstGeom prst="rect">
            <a:avLst/>
          </a:prstGeom>
          <a:ln>
            <a:solidFill>
              <a:schemeClr val="tx1"/>
            </a:solidFill>
          </a:ln>
        </p:spPr>
      </p:pic>
      <p:sp>
        <p:nvSpPr>
          <p:cNvPr id="8" name="TextBox 7">
            <a:extLst>
              <a:ext uri="{FF2B5EF4-FFF2-40B4-BE49-F238E27FC236}">
                <a16:creationId xmlns:a16="http://schemas.microsoft.com/office/drawing/2014/main" id="{7D8D00DF-FEF8-4814-A061-D5C983F1F062}"/>
              </a:ext>
            </a:extLst>
          </p:cNvPr>
          <p:cNvSpPr txBox="1"/>
          <p:nvPr/>
        </p:nvSpPr>
        <p:spPr>
          <a:xfrm>
            <a:off x="3045541" y="1984856"/>
            <a:ext cx="4372897" cy="369332"/>
          </a:xfrm>
          <a:prstGeom prst="rect">
            <a:avLst/>
          </a:prstGeom>
          <a:noFill/>
          <a:ln>
            <a:solidFill>
              <a:schemeClr val="bg1"/>
            </a:solidFill>
          </a:ln>
        </p:spPr>
        <p:txBody>
          <a:bodyPr wrap="square">
            <a:spAutoFit/>
          </a:bodyPr>
          <a:lstStyle/>
          <a:p>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Developer</a:t>
            </a:r>
            <a:endParaRPr lang="en-IN" dirty="0"/>
          </a:p>
        </p:txBody>
      </p:sp>
      <p:sp>
        <p:nvSpPr>
          <p:cNvPr id="11" name="TextBox 10">
            <a:extLst>
              <a:ext uri="{FF2B5EF4-FFF2-40B4-BE49-F238E27FC236}">
                <a16:creationId xmlns:a16="http://schemas.microsoft.com/office/drawing/2014/main" id="{7084AA85-BB33-4B33-AF82-D613E67EEB94}"/>
              </a:ext>
            </a:extLst>
          </p:cNvPr>
          <p:cNvSpPr txBox="1"/>
          <p:nvPr/>
        </p:nvSpPr>
        <p:spPr>
          <a:xfrm>
            <a:off x="6071419" y="3461492"/>
            <a:ext cx="1435510" cy="923330"/>
          </a:xfrm>
          <a:prstGeom prst="rect">
            <a:avLst/>
          </a:prstGeom>
          <a:noFill/>
          <a:ln>
            <a:solidFill>
              <a:schemeClr val="bg1"/>
            </a:solidFill>
          </a:ln>
        </p:spPr>
        <p:txBody>
          <a:bodyPr wrap="square">
            <a:spAutoFit/>
          </a:bodyPr>
          <a:lstStyle/>
          <a:p>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No. of Downloads</a:t>
            </a:r>
          </a:p>
          <a:p>
            <a:endParaRPr lang="en-IN" dirty="0"/>
          </a:p>
        </p:txBody>
      </p:sp>
      <p:sp>
        <p:nvSpPr>
          <p:cNvPr id="12" name="TextBox 11">
            <a:extLst>
              <a:ext uri="{FF2B5EF4-FFF2-40B4-BE49-F238E27FC236}">
                <a16:creationId xmlns:a16="http://schemas.microsoft.com/office/drawing/2014/main" id="{74F4C5B8-2B4F-4A0C-879C-33C4FC82B1AD}"/>
              </a:ext>
            </a:extLst>
          </p:cNvPr>
          <p:cNvSpPr txBox="1"/>
          <p:nvPr/>
        </p:nvSpPr>
        <p:spPr>
          <a:xfrm>
            <a:off x="1091380" y="3461492"/>
            <a:ext cx="1435510" cy="923330"/>
          </a:xfrm>
          <a:prstGeom prst="rect">
            <a:avLst/>
          </a:prstGeom>
          <a:noFill/>
          <a:ln>
            <a:solidFill>
              <a:schemeClr val="bg1"/>
            </a:solidFill>
          </a:ln>
        </p:spPr>
        <p:txBody>
          <a:bodyPr wrap="square">
            <a:spAutoFit/>
          </a:bodyPr>
          <a:lstStyle/>
          <a:p>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No. of Reviews</a:t>
            </a:r>
          </a:p>
          <a:p>
            <a:endParaRPr lang="en-IN" dirty="0"/>
          </a:p>
        </p:txBody>
      </p:sp>
      <p:sp>
        <p:nvSpPr>
          <p:cNvPr id="14" name="Arrow: Up 13">
            <a:extLst>
              <a:ext uri="{FF2B5EF4-FFF2-40B4-BE49-F238E27FC236}">
                <a16:creationId xmlns:a16="http://schemas.microsoft.com/office/drawing/2014/main" id="{E30B0D95-2B6E-4775-9138-22F3DF13CFAB}"/>
              </a:ext>
            </a:extLst>
          </p:cNvPr>
          <p:cNvSpPr/>
          <p:nvPr/>
        </p:nvSpPr>
        <p:spPr>
          <a:xfrm rot="20325596">
            <a:off x="1538305" y="3074597"/>
            <a:ext cx="325337" cy="438601"/>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6" name="Arrow: Up 15">
            <a:extLst>
              <a:ext uri="{FF2B5EF4-FFF2-40B4-BE49-F238E27FC236}">
                <a16:creationId xmlns:a16="http://schemas.microsoft.com/office/drawing/2014/main" id="{ABE00AE9-D4BC-4BE9-8455-6D83356EBFB1}"/>
              </a:ext>
            </a:extLst>
          </p:cNvPr>
          <p:cNvSpPr/>
          <p:nvPr/>
        </p:nvSpPr>
        <p:spPr>
          <a:xfrm rot="20325596">
            <a:off x="6439686" y="3086163"/>
            <a:ext cx="325337" cy="438601"/>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Arrow: Up 16">
            <a:extLst>
              <a:ext uri="{FF2B5EF4-FFF2-40B4-BE49-F238E27FC236}">
                <a16:creationId xmlns:a16="http://schemas.microsoft.com/office/drawing/2014/main" id="{466A2F91-A8C7-4168-8E13-9BA8A4CAE3B8}"/>
              </a:ext>
            </a:extLst>
          </p:cNvPr>
          <p:cNvSpPr/>
          <p:nvPr/>
        </p:nvSpPr>
        <p:spPr>
          <a:xfrm rot="5400000">
            <a:off x="2663572" y="1950221"/>
            <a:ext cx="325337" cy="438601"/>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0" name="Group 9">
            <a:extLst>
              <a:ext uri="{FF2B5EF4-FFF2-40B4-BE49-F238E27FC236}">
                <a16:creationId xmlns:a16="http://schemas.microsoft.com/office/drawing/2014/main" id="{87EC23B3-9993-4A4F-91F0-53A6E11735A5}"/>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160974E8-ACF1-42AA-845C-F526F95D7C24}"/>
                </a:ext>
              </a:extLst>
            </p:cNvPr>
            <p:cNvGrpSpPr/>
            <p:nvPr/>
          </p:nvGrpSpPr>
          <p:grpSpPr>
            <a:xfrm>
              <a:off x="36606" y="893490"/>
              <a:ext cx="12155394" cy="5746115"/>
              <a:chOff x="53574" y="759313"/>
              <a:chExt cx="12155394" cy="5746115"/>
            </a:xfrm>
          </p:grpSpPr>
          <p:sp>
            <p:nvSpPr>
              <p:cNvPr id="20" name="Rectangle 19">
                <a:extLst>
                  <a:ext uri="{FF2B5EF4-FFF2-40B4-BE49-F238E27FC236}">
                    <a16:creationId xmlns:a16="http://schemas.microsoft.com/office/drawing/2014/main" id="{255883CC-CB52-4134-9CB7-C29C685B969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CC14F7-19B2-483D-88C0-5EB07C347E1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25A4DE84-37ED-405D-B387-234DDE5768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2" name="Picture 21" descr="A picture containing device&#10;&#10;Description automatically generated">
            <a:extLst>
              <a:ext uri="{FF2B5EF4-FFF2-40B4-BE49-F238E27FC236}">
                <a16:creationId xmlns:a16="http://schemas.microsoft.com/office/drawing/2014/main" id="{0DA9A5C1-4A0E-4FF2-A837-AEA9CE6B2901}"/>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A00D911F-F221-F19A-52B0-68C7FBCF23F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97419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557366" y="869354"/>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b.	CHECKING WEBSITE SECURITY:</a:t>
            </a:r>
          </a:p>
        </p:txBody>
      </p:sp>
      <p:sp>
        <p:nvSpPr>
          <p:cNvPr id="364547" name="Rectangle 3"/>
          <p:cNvSpPr>
            <a:spLocks noGrp="1" noChangeArrowheads="1"/>
          </p:cNvSpPr>
          <p:nvPr>
            <p:ph type="body" idx="1"/>
          </p:nvPr>
        </p:nvSpPr>
        <p:spPr>
          <a:xfrm>
            <a:off x="3219449" y="1249526"/>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t>
            </a:r>
            <a:r>
              <a:rPr lang="en-US" sz="16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USE YOUR OWN BROWSER SAFETY KIT: </a:t>
            </a: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Today’s most popular web browsers already include security features to help you stay safe online. These built-in browser tools can block annoying pop-ups.</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a:t>
            </a:r>
            <a:r>
              <a:rPr lang="en-US" sz="16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USE WEBSITE SAFETY CHECK TOOL: </a:t>
            </a: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To quickly check if a site is legit or a specific URL is safe, you can use a website safety checker like Google Safe Browsing. According to their page, “Google’s Safe Browsing technology examines billions of URLs per day looking for unsafe websites,” which makes this a great website safety-check tool.</a:t>
            </a:r>
          </a:p>
        </p:txBody>
      </p:sp>
      <p:pic>
        <p:nvPicPr>
          <p:cNvPr id="5" name="image21.png">
            <a:extLst>
              <a:ext uri="{FF2B5EF4-FFF2-40B4-BE49-F238E27FC236}">
                <a16:creationId xmlns:a16="http://schemas.microsoft.com/office/drawing/2014/main" id="{01F8D128-2019-438B-9215-17A08594DB7C}"/>
              </a:ext>
            </a:extLst>
          </p:cNvPr>
          <p:cNvPicPr/>
          <p:nvPr/>
        </p:nvPicPr>
        <p:blipFill>
          <a:blip r:embed="rId2"/>
          <a:srcRect/>
          <a:stretch>
            <a:fillRect/>
          </a:stretch>
        </p:blipFill>
        <p:spPr>
          <a:xfrm>
            <a:off x="557366" y="1666600"/>
            <a:ext cx="2247900" cy="2247900"/>
          </a:xfrm>
          <a:prstGeom prst="rect">
            <a:avLst/>
          </a:prstGeom>
          <a:ln/>
        </p:spPr>
      </p:pic>
      <p:grpSp>
        <p:nvGrpSpPr>
          <p:cNvPr id="6" name="Group 5">
            <a:extLst>
              <a:ext uri="{FF2B5EF4-FFF2-40B4-BE49-F238E27FC236}">
                <a16:creationId xmlns:a16="http://schemas.microsoft.com/office/drawing/2014/main" id="{9DD5526A-288D-49B1-88B8-2B8E61B3CC59}"/>
              </a:ext>
            </a:extLst>
          </p:cNvPr>
          <p:cNvGrpSpPr/>
          <p:nvPr/>
        </p:nvGrpSpPr>
        <p:grpSpPr>
          <a:xfrm>
            <a:off x="36606" y="133678"/>
            <a:ext cx="9107394" cy="4818460"/>
            <a:chOff x="36606" y="153570"/>
            <a:chExt cx="12155394" cy="6486035"/>
          </a:xfrm>
        </p:grpSpPr>
        <p:grpSp>
          <p:nvGrpSpPr>
            <p:cNvPr id="7" name="Group 6">
              <a:extLst>
                <a:ext uri="{FF2B5EF4-FFF2-40B4-BE49-F238E27FC236}">
                  <a16:creationId xmlns:a16="http://schemas.microsoft.com/office/drawing/2014/main" id="{125D0454-1CF6-4684-B19E-3CC6C58EDD51}"/>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7743D1D7-D8A3-48A1-BC4B-E50EA378502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2F9491-6A62-48D2-9E3D-036953994FF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BC1665E7-D1A9-4EC1-BE8E-0768AB019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30401054-38B6-47F8-A6D4-4440F78F111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6B6F28CF-EE87-429F-E0AD-8B96F50CEE85}"/>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9335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676122" y="975372"/>
            <a:ext cx="8117603" cy="771788"/>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D.	MOBILE SECURITY FEATURES: Android </a:t>
            </a:r>
          </a:p>
        </p:txBody>
      </p:sp>
      <p:sp>
        <p:nvSpPr>
          <p:cNvPr id="364547" name="Rectangle 3"/>
          <p:cNvSpPr>
            <a:spLocks noGrp="1" noChangeArrowheads="1"/>
          </p:cNvSpPr>
          <p:nvPr>
            <p:ph type="body" idx="1"/>
          </p:nvPr>
        </p:nvSpPr>
        <p:spPr>
          <a:xfrm>
            <a:off x="3137718" y="1329628"/>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App sandbox</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App signing</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iii.	Authentication</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iv.	Biometrics</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v.	Trusty Trusted Execution Environment (TEE)</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vi.	Verified Boot</a:t>
            </a:r>
          </a:p>
        </p:txBody>
      </p:sp>
      <p:pic>
        <p:nvPicPr>
          <p:cNvPr id="6146" name="Picture 2" descr="Android - Home | Facebook">
            <a:extLst>
              <a:ext uri="{FF2B5EF4-FFF2-40B4-BE49-F238E27FC236}">
                <a16:creationId xmlns:a16="http://schemas.microsoft.com/office/drawing/2014/main" id="{D569469B-1AE9-42F9-874C-FE66DE9C8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22" y="150018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1D0A087-8704-43B9-89B3-24FCDBB0309D}"/>
              </a:ext>
            </a:extLst>
          </p:cNvPr>
          <p:cNvGrpSpPr/>
          <p:nvPr/>
        </p:nvGrpSpPr>
        <p:grpSpPr>
          <a:xfrm>
            <a:off x="36606" y="110818"/>
            <a:ext cx="9107394" cy="4818460"/>
            <a:chOff x="36606" y="153570"/>
            <a:chExt cx="12155394" cy="6486035"/>
          </a:xfrm>
        </p:grpSpPr>
        <p:grpSp>
          <p:nvGrpSpPr>
            <p:cNvPr id="13" name="Group 12">
              <a:extLst>
                <a:ext uri="{FF2B5EF4-FFF2-40B4-BE49-F238E27FC236}">
                  <a16:creationId xmlns:a16="http://schemas.microsoft.com/office/drawing/2014/main" id="{60801C22-22C4-4705-A4F6-ABA54223C1B1}"/>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68B1AF2-0533-4A51-938D-8BBD3A9AF25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CBE41D3-9006-4FD8-A802-9347D85E1DB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68381E95-7A35-40C9-8165-4774A414C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5A3890B3-CE4A-4F17-8453-01AC8CDE8117}"/>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674E204D-A667-48B7-1CE9-F558F9BCA9AC}"/>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7640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18479" y="884074"/>
            <a:ext cx="5324167" cy="1006549"/>
          </a:xfrm>
        </p:spPr>
        <p:txBody>
          <a:bodyPr vert="horz" lIns="91440" tIns="45720" rIns="91440" bIns="45720" rtlCol="0" anchor="t">
            <a:normAutofit fontScale="90000"/>
          </a:bodyPr>
          <a:lstStyle/>
          <a:p>
            <a:pPr defTabSz="457200">
              <a:spcBef>
                <a:spcPct val="0"/>
              </a:spcBef>
            </a:pPr>
            <a:r>
              <a:rPr lang="en-US" sz="2800" b="0" i="0" kern="1200" dirty="0">
                <a:solidFill>
                  <a:schemeClr val="tx2"/>
                </a:solidFill>
                <a:latin typeface="Absolute" pitchFamily="2" charset="0"/>
              </a:rPr>
              <a:t>E.	DIGITAL IDENTITY:</a:t>
            </a:r>
            <a:br>
              <a:rPr lang="en-US" sz="2800" b="0" i="0" kern="1200" dirty="0">
                <a:solidFill>
                  <a:schemeClr val="tx2"/>
                </a:solidFill>
                <a:latin typeface="Absolute" pitchFamily="2" charset="0"/>
              </a:rPr>
            </a:br>
            <a:r>
              <a:rPr lang="en-US" sz="2800" b="0" i="0" kern="1200" dirty="0">
                <a:solidFill>
                  <a:schemeClr val="tx2"/>
                </a:solidFill>
                <a:latin typeface="Absolute" pitchFamily="2" charset="0"/>
              </a:rPr>
              <a:t>a.	</a:t>
            </a:r>
            <a:r>
              <a:rPr lang="en-US" sz="2200" b="0" i="0" kern="1200" dirty="0">
                <a:solidFill>
                  <a:schemeClr val="tx2"/>
                </a:solidFill>
                <a:latin typeface="Absolute" pitchFamily="2" charset="0"/>
              </a:rPr>
              <a:t>How to find out if your email ID is hacked?</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45338" y="1576914"/>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1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t>
            </a:r>
            <a:r>
              <a:rPr lang="en-US" sz="14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USE ‘Have </a:t>
            </a:r>
            <a:r>
              <a:rPr lang="en-US" sz="14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4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Been </a:t>
            </a:r>
            <a:r>
              <a:rPr lang="en-US" sz="14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Pwned</a:t>
            </a:r>
            <a:r>
              <a:rPr lang="en-US" sz="14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‘Have I Been </a:t>
            </a:r>
            <a:r>
              <a:rPr lang="en-US" sz="11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Pwned</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is one of the best tools for checking your email accounts’ safety. You should go to the website and enter each of your email addresses. The site will check if your account has ever been part of a data breach or if your account details have been pasted to the public online. If either of those things is true, you know the account is more at risk.</a:t>
            </a:r>
          </a:p>
          <a:p>
            <a:pPr marL="0" lvl="0" indent="0" algn="just">
              <a:lnSpc>
                <a:spcPct val="115000"/>
              </a:lnSpc>
              <a:spcBef>
                <a:spcPts val="1000"/>
              </a:spcBef>
              <a:spcAft>
                <a:spcPts val="0"/>
              </a:spcAft>
              <a:buNone/>
            </a:pP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a:t>
            </a:r>
            <a:r>
              <a:rPr lang="en-US" sz="14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Use ‘</a:t>
            </a:r>
            <a:r>
              <a:rPr lang="en-US" sz="14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Dehashed</a:t>
            </a:r>
            <a:r>
              <a:rPr lang="en-US" sz="14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t>
            </a:r>
            <a:r>
              <a:rPr lang="en-US" sz="11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Dehashed</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is another powerful tool for checking the safety of your online information. Unlike the above tool, </a:t>
            </a:r>
            <a:r>
              <a:rPr lang="en-US" sz="11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Dehashed</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covers more than email addresses. You can enter any search term, such as an old username, and the site will trawl the internet to see if any of your information is publicly available. The site includes tools to help you remove any personal data entries you come across.</a:t>
            </a:r>
          </a:p>
          <a:p>
            <a:pPr marL="0" lvl="0" indent="0" algn="just">
              <a:lnSpc>
                <a:spcPct val="115000"/>
              </a:lnSpc>
              <a:spcBef>
                <a:spcPts val="1000"/>
              </a:spcBef>
              <a:spcAft>
                <a:spcPts val="0"/>
              </a:spcAft>
              <a:buNone/>
            </a:pPr>
            <a:endPar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8194" name="Picture 2" descr="Secure identities can boost inclusivity in the digital economy | UNCTAD">
            <a:extLst>
              <a:ext uri="{FF2B5EF4-FFF2-40B4-BE49-F238E27FC236}">
                <a16:creationId xmlns:a16="http://schemas.microsoft.com/office/drawing/2014/main" id="{9CE5EBF3-4F0A-43A7-8149-D8FAB837D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67" y="1924588"/>
            <a:ext cx="2529990" cy="16887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845BF76-4041-4C95-9ABF-F863B58D07FD}"/>
              </a:ext>
            </a:extLst>
          </p:cNvPr>
          <p:cNvGrpSpPr/>
          <p:nvPr/>
        </p:nvGrpSpPr>
        <p:grpSpPr>
          <a:xfrm>
            <a:off x="36606" y="133678"/>
            <a:ext cx="9107394" cy="4818460"/>
            <a:chOff x="36606" y="153570"/>
            <a:chExt cx="12155394" cy="6486035"/>
          </a:xfrm>
        </p:grpSpPr>
        <p:grpSp>
          <p:nvGrpSpPr>
            <p:cNvPr id="6" name="Group 5">
              <a:extLst>
                <a:ext uri="{FF2B5EF4-FFF2-40B4-BE49-F238E27FC236}">
                  <a16:creationId xmlns:a16="http://schemas.microsoft.com/office/drawing/2014/main" id="{4589BDC5-6C14-446E-BF1D-E6CA9286A8B5}"/>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1F772642-E40B-4335-81B9-F7EB25AD16B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23B12-0B7A-4134-9F7A-67435797139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4C245F79-5FC3-4A13-9BCD-A2E4D0460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DC0C7022-DDBE-4ADD-AA03-36A861DC633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640256F6-742A-F97B-C311-7F568E3D06BF}"/>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08802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845BF76-4041-4C95-9ABF-F863B58D07FD}"/>
              </a:ext>
            </a:extLst>
          </p:cNvPr>
          <p:cNvGrpSpPr/>
          <p:nvPr/>
        </p:nvGrpSpPr>
        <p:grpSpPr>
          <a:xfrm>
            <a:off x="36606" y="110818"/>
            <a:ext cx="9107394" cy="4818460"/>
            <a:chOff x="36606" y="153570"/>
            <a:chExt cx="12155394" cy="6486035"/>
          </a:xfrm>
        </p:grpSpPr>
        <p:grpSp>
          <p:nvGrpSpPr>
            <p:cNvPr id="6" name="Group 5">
              <a:extLst>
                <a:ext uri="{FF2B5EF4-FFF2-40B4-BE49-F238E27FC236}">
                  <a16:creationId xmlns:a16="http://schemas.microsoft.com/office/drawing/2014/main" id="{4589BDC5-6C14-446E-BF1D-E6CA9286A8B5}"/>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1F772642-E40B-4335-81B9-F7EB25AD16B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23B12-0B7A-4134-9F7A-67435797139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4C245F79-5FC3-4A13-9BCD-A2E4D0460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DC0C7022-DDBE-4ADD-AA03-36A861DC6332}"/>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16" name="Picture 15">
            <a:extLst>
              <a:ext uri="{FF2B5EF4-FFF2-40B4-BE49-F238E27FC236}">
                <a16:creationId xmlns:a16="http://schemas.microsoft.com/office/drawing/2014/main" id="{4CD94D4D-7ACA-46F0-A0DD-AF91129940A0}"/>
              </a:ext>
            </a:extLst>
          </p:cNvPr>
          <p:cNvPicPr>
            <a:picLocks noChangeAspect="1"/>
          </p:cNvPicPr>
          <p:nvPr/>
        </p:nvPicPr>
        <p:blipFill>
          <a:blip r:embed="rId4"/>
          <a:stretch>
            <a:fillRect/>
          </a:stretch>
        </p:blipFill>
        <p:spPr>
          <a:xfrm>
            <a:off x="523226" y="1372629"/>
            <a:ext cx="6017910" cy="3010524"/>
          </a:xfrm>
          <a:prstGeom prst="rect">
            <a:avLst/>
          </a:prstGeom>
        </p:spPr>
      </p:pic>
      <p:sp>
        <p:nvSpPr>
          <p:cNvPr id="17" name="TextBox 16">
            <a:extLst>
              <a:ext uri="{FF2B5EF4-FFF2-40B4-BE49-F238E27FC236}">
                <a16:creationId xmlns:a16="http://schemas.microsoft.com/office/drawing/2014/main" id="{9E5907C8-226A-45EA-8647-893756C0F28B}"/>
              </a:ext>
            </a:extLst>
          </p:cNvPr>
          <p:cNvSpPr txBox="1"/>
          <p:nvPr/>
        </p:nvSpPr>
        <p:spPr>
          <a:xfrm>
            <a:off x="6654372" y="2671262"/>
            <a:ext cx="2451206" cy="1077218"/>
          </a:xfrm>
          <a:prstGeom prst="rect">
            <a:avLst/>
          </a:prstGeom>
          <a:noFill/>
        </p:spPr>
        <p:txBody>
          <a:bodyPr wrap="square" rtlCol="0">
            <a:spAutoFit/>
          </a:bodyPr>
          <a:lstStyle/>
          <a:p>
            <a:r>
              <a:rPr lang="en-US" sz="1600" dirty="0"/>
              <a:t>Enter Email ID in the search box and you can check if your email is part of a breach</a:t>
            </a:r>
            <a:endParaRPr lang="en-IN" sz="1600" dirty="0"/>
          </a:p>
        </p:txBody>
      </p:sp>
      <p:sp>
        <p:nvSpPr>
          <p:cNvPr id="2" name="Rectangle 1">
            <a:extLst>
              <a:ext uri="{FF2B5EF4-FFF2-40B4-BE49-F238E27FC236}">
                <a16:creationId xmlns:a16="http://schemas.microsoft.com/office/drawing/2014/main" id="{BE6189C1-E3D3-2607-E02B-132F9F37862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7804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989949" y="807347"/>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199478" y="1257300"/>
            <a:ext cx="7076351" cy="3566602"/>
          </a:xfrm>
        </p:spPr>
        <p:txBody>
          <a:bodyPr vert="horz" lIns="91440" tIns="45720" rIns="91440" bIns="45720" rtlCol="0">
            <a:noAutofit/>
          </a:bodyPr>
          <a:lstStyle/>
          <a:p>
            <a:pPr marL="546100" indent="-400050" defTabSz="457200">
              <a:lnSpc>
                <a:spcPct val="90000"/>
              </a:lnSpc>
              <a:spcBef>
                <a:spcPts val="1000"/>
              </a:spcBef>
              <a:buSzPct val="80000"/>
              <a:buAutoNum type="romanLcPeriod"/>
            </a:pPr>
            <a:r>
              <a:rPr lang="en-US" sz="1400" dirty="0"/>
              <a:t>COOKIES:  Cookies are  bits and pieces of information from websites stored on your computer. They contain text  those texts can be anything like ID, username, etc. Example: a web page could have a Hide link that hides a certain element on the page. The page can save this setting on your computer with a cookie. When you load the page in the future, the page can examine the cookie and automatically hide the element.</a:t>
            </a:r>
          </a:p>
          <a:p>
            <a:pPr marL="146050" indent="0" defTabSz="457200">
              <a:lnSpc>
                <a:spcPct val="90000"/>
              </a:lnSpc>
              <a:spcBef>
                <a:spcPts val="1000"/>
              </a:spcBef>
              <a:buSzPct val="80000"/>
              <a:buNone/>
            </a:pPr>
            <a:r>
              <a:rPr lang="en-US" sz="1400" dirty="0"/>
              <a:t>	1.  How can you turn off cookies? </a:t>
            </a:r>
          </a:p>
          <a:p>
            <a:pPr marL="146050" indent="0" defTabSz="457200">
              <a:lnSpc>
                <a:spcPct val="90000"/>
              </a:lnSpc>
              <a:spcBef>
                <a:spcPts val="1000"/>
              </a:spcBef>
              <a:buSzPct val="80000"/>
              <a:buNone/>
            </a:pPr>
            <a:r>
              <a:rPr lang="en-US" sz="1400" dirty="0"/>
              <a:t>		Open google chrome and click on the three dots in the top right corner</a:t>
            </a:r>
          </a:p>
          <a:p>
            <a:pPr marL="146050" indent="0" defTabSz="457200">
              <a:lnSpc>
                <a:spcPct val="90000"/>
              </a:lnSpc>
              <a:spcBef>
                <a:spcPts val="1000"/>
              </a:spcBef>
              <a:buSzPct val="80000"/>
              <a:buNone/>
            </a:pPr>
            <a:r>
              <a:rPr lang="en-US" sz="1400" dirty="0"/>
              <a:t>	             and choose settings</a:t>
            </a:r>
          </a:p>
          <a:p>
            <a:pPr marL="146050" indent="0" defTabSz="457200">
              <a:lnSpc>
                <a:spcPct val="90000"/>
              </a:lnSpc>
              <a:spcBef>
                <a:spcPts val="1000"/>
              </a:spcBef>
              <a:buSzPct val="80000"/>
              <a:buNone/>
            </a:pPr>
            <a:endParaRPr lang="en-US" sz="1400" dirty="0"/>
          </a:p>
          <a:p>
            <a:pPr marL="146050" indent="0" defTabSz="457200">
              <a:lnSpc>
                <a:spcPct val="90000"/>
              </a:lnSpc>
              <a:spcBef>
                <a:spcPts val="1000"/>
              </a:spcBef>
              <a:buSzPct val="80000"/>
              <a:buNone/>
            </a:pPr>
            <a:r>
              <a:rPr lang="en-US" sz="1400" dirty="0" err="1"/>
              <a:t>Ctrl+H</a:t>
            </a:r>
            <a:endParaRPr lang="en-US" sz="1400" dirty="0"/>
          </a:p>
          <a:p>
            <a:pPr marL="546100" indent="-400050" defTabSz="457200">
              <a:lnSpc>
                <a:spcPct val="90000"/>
              </a:lnSpc>
              <a:spcBef>
                <a:spcPts val="1000"/>
              </a:spcBef>
              <a:buSzPct val="80000"/>
              <a:buAutoNum type="romanLcPeriod"/>
            </a:pPr>
            <a:endParaRPr lang="en-US" sz="1400" dirty="0">
              <a:latin typeface="Agency FB" panose="020B0503020202020204" pitchFamily="34" charset="0"/>
            </a:endParaRPr>
          </a:p>
        </p:txBody>
      </p:sp>
      <p:pic>
        <p:nvPicPr>
          <p:cNvPr id="12" name="image25.png">
            <a:extLst>
              <a:ext uri="{FF2B5EF4-FFF2-40B4-BE49-F238E27FC236}">
                <a16:creationId xmlns:a16="http://schemas.microsoft.com/office/drawing/2014/main" id="{B0587D8D-42AF-4E2A-A822-B5C98F4F99C5}"/>
              </a:ext>
            </a:extLst>
          </p:cNvPr>
          <p:cNvPicPr/>
          <p:nvPr/>
        </p:nvPicPr>
        <p:blipFill rotWithShape="1">
          <a:blip r:embed="rId3"/>
          <a:srcRect l="72709" b="32306"/>
          <a:stretch/>
        </p:blipFill>
        <p:spPr>
          <a:xfrm>
            <a:off x="7138467" y="2285386"/>
            <a:ext cx="1767954" cy="2212071"/>
          </a:xfrm>
          <a:prstGeom prst="rect">
            <a:avLst/>
          </a:prstGeom>
          <a:ln/>
        </p:spPr>
      </p:pic>
      <p:grpSp>
        <p:nvGrpSpPr>
          <p:cNvPr id="5" name="Group 4">
            <a:extLst>
              <a:ext uri="{FF2B5EF4-FFF2-40B4-BE49-F238E27FC236}">
                <a16:creationId xmlns:a16="http://schemas.microsoft.com/office/drawing/2014/main" id="{D4AA0CAF-922C-427D-BCAF-9508C9C73FC8}"/>
              </a:ext>
            </a:extLst>
          </p:cNvPr>
          <p:cNvGrpSpPr/>
          <p:nvPr/>
        </p:nvGrpSpPr>
        <p:grpSpPr>
          <a:xfrm>
            <a:off x="36606" y="133678"/>
            <a:ext cx="9107394" cy="4818460"/>
            <a:chOff x="36606" y="153570"/>
            <a:chExt cx="12155394" cy="6486035"/>
          </a:xfrm>
        </p:grpSpPr>
        <p:grpSp>
          <p:nvGrpSpPr>
            <p:cNvPr id="6" name="Group 5">
              <a:extLst>
                <a:ext uri="{FF2B5EF4-FFF2-40B4-BE49-F238E27FC236}">
                  <a16:creationId xmlns:a16="http://schemas.microsoft.com/office/drawing/2014/main" id="{FB611F36-B852-4EA4-B93D-3614981C4239}"/>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3F711215-61A1-4259-9336-385BA2DAF66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792ACF-D656-4F3F-8A42-91A687DABD0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BE6E8D83-A987-4417-9697-302787040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5" name="Picture 14" descr="A picture containing device&#10;&#10;Description automatically generated">
            <a:extLst>
              <a:ext uri="{FF2B5EF4-FFF2-40B4-BE49-F238E27FC236}">
                <a16:creationId xmlns:a16="http://schemas.microsoft.com/office/drawing/2014/main" id="{E04FA2B8-635D-41A0-A59E-BA1315F5B5AB}"/>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C93292D2-FBF5-05D3-CD3E-6311A4A6BFAE}"/>
              </a:ext>
            </a:extLst>
          </p:cNvPr>
          <p:cNvSpPr/>
          <p:nvPr/>
        </p:nvSpPr>
        <p:spPr>
          <a:xfrm>
            <a:off x="40180" y="0"/>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35035" y="947347"/>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E.	DIGITAL IDENTITY:</a:t>
            </a:r>
            <a:br>
              <a:rPr lang="en-US" sz="2800" b="0" i="0" kern="1200" dirty="0">
                <a:solidFill>
                  <a:schemeClr val="tx2"/>
                </a:solidFill>
                <a:latin typeface="Absolute" pitchFamily="2" charset="0"/>
              </a:rPr>
            </a:br>
            <a:r>
              <a:rPr lang="en-US" sz="2200" b="0" i="0" kern="1200" dirty="0">
                <a:solidFill>
                  <a:schemeClr val="tx2"/>
                </a:solidFill>
                <a:latin typeface="Absolute" pitchFamily="2" charset="0"/>
              </a:rPr>
              <a:t>b.	What should you do if your ID is hacked?</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52958" y="1526932"/>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Notify your Friends, Family Members, and Followers</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Never pay a ransom</a:t>
            </a:r>
          </a:p>
          <a:p>
            <a:pPr marL="0" lvl="0" indent="0" algn="just">
              <a:lnSpc>
                <a:spcPct val="115000"/>
              </a:lnSpc>
              <a:spcBef>
                <a:spcPts val="1000"/>
              </a:spcBef>
              <a:spcAft>
                <a:spcPts val="0"/>
              </a:spcAft>
              <a:buNone/>
            </a:pPr>
            <a:r>
              <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iii.	Suspicious Logins: </a:t>
            </a:r>
          </a:p>
          <a:p>
            <a:pPr marL="457200" lvl="1" indent="0" algn="just">
              <a:lnSpc>
                <a:spcPct val="115000"/>
              </a:lnSpc>
              <a:spcBef>
                <a:spcPts val="1000"/>
              </a:spcBef>
              <a:buNone/>
            </a:pPr>
            <a:r>
              <a:rPr lang="en-US" sz="10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1.	Changing the password</a:t>
            </a:r>
          </a:p>
          <a:p>
            <a:pPr marL="457200" lvl="1" indent="0" algn="just">
              <a:lnSpc>
                <a:spcPct val="115000"/>
              </a:lnSpc>
              <a:spcBef>
                <a:spcPts val="1000"/>
              </a:spcBef>
              <a:buNone/>
            </a:pPr>
            <a:r>
              <a:rPr lang="en-US" sz="10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2.	Adding 2FA (Two-Factor Authentication)</a:t>
            </a:r>
          </a:p>
          <a:p>
            <a:pPr marL="457200" lvl="1" indent="0" algn="just">
              <a:lnSpc>
                <a:spcPct val="115000"/>
              </a:lnSpc>
              <a:spcBef>
                <a:spcPts val="1000"/>
              </a:spcBef>
              <a:buNone/>
            </a:pPr>
            <a:r>
              <a:rPr lang="en-US" sz="10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3.	Adding additional security levels the service provides.</a:t>
            </a:r>
          </a:p>
          <a:p>
            <a:pPr marL="0" lvl="0" indent="0" algn="just">
              <a:lnSpc>
                <a:spcPct val="115000"/>
              </a:lnSpc>
              <a:spcBef>
                <a:spcPts val="1000"/>
              </a:spcBef>
              <a:spcAft>
                <a:spcPts val="0"/>
              </a:spcAft>
              <a:buNone/>
            </a:pPr>
            <a:endParaRPr lang="en-US" sz="12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8194" name="Picture 2" descr="Secure identities can boost inclusivity in the digital economy | UNCTAD">
            <a:extLst>
              <a:ext uri="{FF2B5EF4-FFF2-40B4-BE49-F238E27FC236}">
                <a16:creationId xmlns:a16="http://schemas.microsoft.com/office/drawing/2014/main" id="{9CE5EBF3-4F0A-43A7-8149-D8FAB837D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67" y="1924588"/>
            <a:ext cx="2529990" cy="16887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176274C-7808-4BF2-9ECA-611386052F76}"/>
              </a:ext>
            </a:extLst>
          </p:cNvPr>
          <p:cNvGrpSpPr/>
          <p:nvPr/>
        </p:nvGrpSpPr>
        <p:grpSpPr>
          <a:xfrm>
            <a:off x="0" y="86841"/>
            <a:ext cx="9107394" cy="4818460"/>
            <a:chOff x="36606" y="153570"/>
            <a:chExt cx="12155394" cy="6486035"/>
          </a:xfrm>
        </p:grpSpPr>
        <p:grpSp>
          <p:nvGrpSpPr>
            <p:cNvPr id="6" name="Group 5">
              <a:extLst>
                <a:ext uri="{FF2B5EF4-FFF2-40B4-BE49-F238E27FC236}">
                  <a16:creationId xmlns:a16="http://schemas.microsoft.com/office/drawing/2014/main" id="{F73CBD58-D96C-43E6-8725-CCF4D47828ED}"/>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C954B085-57B9-4B9E-BBC2-B7BBE538F8B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B64678-BD27-41E6-96BE-9068471E83C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ACF3DE3D-7435-4F80-9E5D-B0BC29621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38D4B1DC-C661-4683-AA73-3295F1B87B8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66A39848-C331-70D0-4CFB-0FE58677D22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99954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9D7B88D-CDD2-415F-81B4-B02AE203780B}"/>
              </a:ext>
            </a:extLst>
          </p:cNvPr>
          <p:cNvGrpSpPr/>
          <p:nvPr/>
        </p:nvGrpSpPr>
        <p:grpSpPr>
          <a:xfrm>
            <a:off x="36606" y="110818"/>
            <a:ext cx="9107394" cy="4818460"/>
            <a:chOff x="36606" y="153570"/>
            <a:chExt cx="12155394" cy="6486035"/>
          </a:xfrm>
        </p:grpSpPr>
        <p:grpSp>
          <p:nvGrpSpPr>
            <p:cNvPr id="6" name="Group 5">
              <a:extLst>
                <a:ext uri="{FF2B5EF4-FFF2-40B4-BE49-F238E27FC236}">
                  <a16:creationId xmlns:a16="http://schemas.microsoft.com/office/drawing/2014/main" id="{3147BDFD-70DB-4671-9408-39C418379BB3}"/>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B999D4DF-CFCB-47C6-BC8A-0FAB35A88F80}"/>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740AE51-7366-4D1A-8CFC-17FC95F4ECC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1B10DCD2-FC50-4FCF-9B86-EDE8A1985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364546" name="Rectangle 2"/>
          <p:cNvSpPr>
            <a:spLocks noGrp="1" noChangeArrowheads="1"/>
          </p:cNvSpPr>
          <p:nvPr>
            <p:ph type="title"/>
          </p:nvPr>
        </p:nvSpPr>
        <p:spPr>
          <a:xfrm>
            <a:off x="1903151" y="747500"/>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E.	DIGITAL IDENTITY:</a:t>
            </a:r>
            <a:br>
              <a:rPr lang="en-US" sz="2800" b="0" i="0" kern="1200" dirty="0">
                <a:solidFill>
                  <a:schemeClr val="tx2"/>
                </a:solidFill>
                <a:latin typeface="Absolute" pitchFamily="2" charset="0"/>
              </a:rPr>
            </a:br>
            <a:r>
              <a:rPr lang="en-US" sz="2200" b="0" i="0" kern="1200" dirty="0">
                <a:solidFill>
                  <a:schemeClr val="tx2"/>
                </a:solidFill>
                <a:latin typeface="Absolute" pitchFamily="2" charset="0"/>
              </a:rPr>
              <a:t>b.	What should you do if your ID is hacked?</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45338" y="1264612"/>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iv.	Follow the hacked protocol:</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1.	Change passwords on all online accounts you still got access to and secure these as fast as possible.</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2.	Ensure that you have secured your main email account, changed the password, implemented a recovery email, and enabled Two-Factor Authentication.</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3.	Let all your friends and family members know that you have been hacked to ensure that they are not scammed by the hackers pretending to be you.</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4.	Do an assessment of which accounts have been hacked and what information the hackers have received about you and your network.</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5.	Do not create a new profile or account on the same platform you were hacked using the same credentials like email or phone number. This makes it much harder to recover your account.</a:t>
            </a:r>
          </a:p>
          <a:p>
            <a:pPr marL="0" lvl="0" indent="0" algn="just">
              <a:lnSpc>
                <a:spcPct val="115000"/>
              </a:lnSpc>
              <a:spcBef>
                <a:spcPts val="1000"/>
              </a:spcBef>
              <a:spcAft>
                <a:spcPts val="0"/>
              </a:spcAft>
              <a:buNone/>
            </a:pPr>
            <a:endPar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8194" name="Picture 2" descr="Secure identities can boost inclusivity in the digital economy | UNCTAD">
            <a:extLst>
              <a:ext uri="{FF2B5EF4-FFF2-40B4-BE49-F238E27FC236}">
                <a16:creationId xmlns:a16="http://schemas.microsoft.com/office/drawing/2014/main" id="{9CE5EBF3-4F0A-43A7-8149-D8FAB837D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367" y="1924588"/>
            <a:ext cx="2529990" cy="16887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device&#10;&#10;Description automatically generated">
            <a:extLst>
              <a:ext uri="{FF2B5EF4-FFF2-40B4-BE49-F238E27FC236}">
                <a16:creationId xmlns:a16="http://schemas.microsoft.com/office/drawing/2014/main" id="{7ABB5535-C57F-498B-8424-D287318BC737}"/>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A08898DA-59E1-EAED-DC8D-E843DD7F5BA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485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17539" y="903621"/>
            <a:ext cx="5324167" cy="1006549"/>
          </a:xfrm>
        </p:spPr>
        <p:txBody>
          <a:bodyPr vert="horz" lIns="91440" tIns="45720" rIns="91440" bIns="45720" rtlCol="0" anchor="t">
            <a:normAutofit fontScale="90000"/>
          </a:bodyPr>
          <a:lstStyle/>
          <a:p>
            <a:pPr defTabSz="457200">
              <a:spcBef>
                <a:spcPct val="0"/>
              </a:spcBef>
            </a:pPr>
            <a:r>
              <a:rPr lang="en-US" sz="2800" b="0" i="0" kern="1200" dirty="0">
                <a:solidFill>
                  <a:schemeClr val="tx2"/>
                </a:solidFill>
                <a:latin typeface="Absolute" pitchFamily="2" charset="0"/>
              </a:rPr>
              <a:t>E.	DIGITAL IDENTITY:</a:t>
            </a:r>
            <a:br>
              <a:rPr lang="en-US" sz="2800" b="0" i="0" kern="1200" dirty="0">
                <a:solidFill>
                  <a:schemeClr val="tx2"/>
                </a:solidFill>
                <a:latin typeface="Absolute" pitchFamily="2" charset="0"/>
              </a:rPr>
            </a:br>
            <a:r>
              <a:rPr lang="en-US" sz="2800" b="0" i="0" kern="1200" dirty="0">
                <a:solidFill>
                  <a:schemeClr val="tx2"/>
                </a:solidFill>
                <a:latin typeface="Absolute" pitchFamily="2" charset="0"/>
              </a:rPr>
              <a:t>c.	What is IP address and importance:</a:t>
            </a:r>
          </a:p>
        </p:txBody>
      </p:sp>
      <p:sp>
        <p:nvSpPr>
          <p:cNvPr id="364547" name="Rectangle 3"/>
          <p:cNvSpPr>
            <a:spLocks noGrp="1" noChangeArrowheads="1"/>
          </p:cNvSpPr>
          <p:nvPr>
            <p:ph type="body" idx="1"/>
          </p:nvPr>
        </p:nvSpPr>
        <p:spPr>
          <a:xfrm>
            <a:off x="424506" y="1628730"/>
            <a:ext cx="8369220" cy="2472735"/>
          </a:xfrm>
        </p:spPr>
        <p:txBody>
          <a:bodyPr vert="horz" lIns="91440" tIns="45720" rIns="91440" bIns="45720" rtlCol="0">
            <a:noAutofit/>
          </a:bodyPr>
          <a:lstStyle/>
          <a:p>
            <a:pPr marL="285750" lvl="0" indent="-285750" algn="just">
              <a:lnSpc>
                <a:spcPct val="115000"/>
              </a:lnSpc>
              <a:spcBef>
                <a:spcPts val="1000"/>
              </a:spcBef>
              <a:spcAft>
                <a:spcPts val="0"/>
              </a:spcAft>
              <a:buAutoNum type="romanLcPeriod"/>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The primary network communications protocol used on networks today is the IP (Internet Protocol). IP relays or transfers network packets, also known as datagrams, to destinations on local networks or across the public Internet. It defines the structures which encapsulate information as well as the legal addressing methods used to identify the source and destination network hosts or computing devices.</a:t>
            </a:r>
          </a:p>
          <a:p>
            <a:pPr marL="285750" lvl="0" indent="-285750" algn="just">
              <a:lnSpc>
                <a:spcPct val="115000"/>
              </a:lnSpc>
              <a:spcBef>
                <a:spcPts val="1000"/>
              </a:spcBef>
              <a:spcAft>
                <a:spcPts val="0"/>
              </a:spcAft>
              <a:buAutoNum type="romanLcPeriod"/>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IP is primarily responsible for providing legitimate network addresses and the encapsulation and routing of data packets across one or many IP-based networks. The primary functions of the protocol are providing identification of computer hosts and a straight-forward location service. The primary version of the protocol in use on the Internet today is IPv4, Internet Protocol Version 4. The succeeding protocol to IPv4 is IPv6 (Internet Protocol Version 6) that is slowly being adopted by industry after testing over Internet 2.</a:t>
            </a:r>
          </a:p>
          <a:p>
            <a:pPr marL="285750" lvl="0" indent="-285750" algn="just">
              <a:lnSpc>
                <a:spcPct val="115000"/>
              </a:lnSpc>
              <a:spcBef>
                <a:spcPts val="1000"/>
              </a:spcBef>
              <a:spcAft>
                <a:spcPts val="0"/>
              </a:spcAft>
              <a:buAutoNum type="romanLcPeriod"/>
            </a:pPr>
            <a:r>
              <a:rPr lang="en-US" sz="1050" dirty="0">
                <a:solidFill>
                  <a:schemeClr val="tx1">
                    <a:lumMod val="85000"/>
                  </a:schemeClr>
                </a:solidFill>
                <a:latin typeface="Source Code Pro" panose="020B0509030403020204" pitchFamily="49" charset="0"/>
                <a:ea typeface="Source Code Pro" panose="020B0509030403020204" pitchFamily="49" charset="0"/>
                <a:cs typeface="Source Code Pro" panose="020B0509030403020204" pitchFamily="49" charset="0"/>
              </a:rPr>
              <a:t> </a:t>
            </a: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You can check your IP address by going on this site.</a:t>
            </a:r>
          </a:p>
          <a:p>
            <a:pPr marL="285750" lvl="0" indent="-285750" algn="just">
              <a:lnSpc>
                <a:spcPct val="115000"/>
              </a:lnSpc>
              <a:spcBef>
                <a:spcPts val="1000"/>
              </a:spcBef>
              <a:spcAft>
                <a:spcPts val="0"/>
              </a:spcAft>
              <a:buAutoNum type="romanLcPeriod"/>
            </a:pPr>
            <a:endPar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grpSp>
        <p:nvGrpSpPr>
          <p:cNvPr id="19" name="Group 18">
            <a:extLst>
              <a:ext uri="{FF2B5EF4-FFF2-40B4-BE49-F238E27FC236}">
                <a16:creationId xmlns:a16="http://schemas.microsoft.com/office/drawing/2014/main" id="{B2FF6969-F3F3-4F4C-A257-95FE5FDD5F19}"/>
              </a:ext>
            </a:extLst>
          </p:cNvPr>
          <p:cNvGrpSpPr/>
          <p:nvPr/>
        </p:nvGrpSpPr>
        <p:grpSpPr>
          <a:xfrm>
            <a:off x="36606" y="110818"/>
            <a:ext cx="9107394" cy="4818460"/>
            <a:chOff x="36606" y="153570"/>
            <a:chExt cx="12155394" cy="6486035"/>
          </a:xfrm>
        </p:grpSpPr>
        <p:grpSp>
          <p:nvGrpSpPr>
            <p:cNvPr id="20" name="Group 19">
              <a:extLst>
                <a:ext uri="{FF2B5EF4-FFF2-40B4-BE49-F238E27FC236}">
                  <a16:creationId xmlns:a16="http://schemas.microsoft.com/office/drawing/2014/main" id="{65BE10A3-274A-4A31-A1DB-FCD77F2880B7}"/>
                </a:ext>
              </a:extLst>
            </p:cNvPr>
            <p:cNvGrpSpPr/>
            <p:nvPr/>
          </p:nvGrpSpPr>
          <p:grpSpPr>
            <a:xfrm>
              <a:off x="36606" y="893490"/>
              <a:ext cx="12155394" cy="5746115"/>
              <a:chOff x="53574" y="759313"/>
              <a:chExt cx="12155394" cy="5746115"/>
            </a:xfrm>
          </p:grpSpPr>
          <p:sp>
            <p:nvSpPr>
              <p:cNvPr id="24" name="Rectangle 23">
                <a:extLst>
                  <a:ext uri="{FF2B5EF4-FFF2-40B4-BE49-F238E27FC236}">
                    <a16:creationId xmlns:a16="http://schemas.microsoft.com/office/drawing/2014/main" id="{ED39968D-F5D2-482F-88C9-614E8E19CD5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878EB3-B130-4A7A-B0B3-77464CEEE4A7}"/>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descr="Icon&#10;&#10;Description automatically generated with medium confidence">
              <a:extLst>
                <a:ext uri="{FF2B5EF4-FFF2-40B4-BE49-F238E27FC236}">
                  <a16:creationId xmlns:a16="http://schemas.microsoft.com/office/drawing/2014/main" id="{F37C3B3B-350E-48F5-AB97-C09C45B9D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52FDECF2-72CA-4B11-959D-B4790CE38242}"/>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94D4BE58-EB98-2AE7-D421-88DB6742355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2553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506692" y="817683"/>
            <a:ext cx="5324167" cy="1006549"/>
          </a:xfrm>
        </p:spPr>
        <p:txBody>
          <a:bodyPr vert="horz" lIns="91440" tIns="45720" rIns="91440" bIns="45720" rtlCol="0" anchor="t">
            <a:normAutofit fontScale="90000"/>
          </a:bodyPr>
          <a:lstStyle/>
          <a:p>
            <a:pPr defTabSz="457200">
              <a:spcBef>
                <a:spcPct val="0"/>
              </a:spcBef>
            </a:pPr>
            <a:r>
              <a:rPr lang="en-US" sz="2800" b="0" i="0" kern="1200" dirty="0">
                <a:solidFill>
                  <a:schemeClr val="tx2"/>
                </a:solidFill>
                <a:latin typeface="Absolute" pitchFamily="2" charset="0"/>
              </a:rPr>
              <a:t>E.	DIGITAL IDENTITY:</a:t>
            </a:r>
            <a:br>
              <a:rPr lang="en-US" sz="2800" b="0" i="0" kern="1200" dirty="0">
                <a:solidFill>
                  <a:schemeClr val="tx2"/>
                </a:solidFill>
                <a:latin typeface="Absolute" pitchFamily="2" charset="0"/>
              </a:rPr>
            </a:br>
            <a:r>
              <a:rPr lang="en-US" sz="2800" b="0" i="0" kern="1200" dirty="0">
                <a:solidFill>
                  <a:schemeClr val="tx2"/>
                </a:solidFill>
                <a:latin typeface="Absolute" pitchFamily="2" charset="0"/>
              </a:rPr>
              <a:t>d.	How to trace and track IP addresses</a:t>
            </a:r>
          </a:p>
        </p:txBody>
      </p:sp>
      <p:sp>
        <p:nvSpPr>
          <p:cNvPr id="364547" name="Rectangle 3"/>
          <p:cNvSpPr>
            <a:spLocks noGrp="1" noChangeArrowheads="1"/>
          </p:cNvSpPr>
          <p:nvPr>
            <p:ph type="body" idx="1"/>
          </p:nvPr>
        </p:nvSpPr>
        <p:spPr>
          <a:xfrm>
            <a:off x="3137718" y="1229000"/>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endPar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a:p>
            <a:pPr marL="0" lvl="0" indent="0" algn="just">
              <a:lnSpc>
                <a:spcPct val="115000"/>
              </a:lnSpc>
              <a:spcBef>
                <a:spcPts val="1000"/>
              </a:spcBef>
              <a:spcAft>
                <a:spcPts val="0"/>
              </a:spcAft>
              <a:buNone/>
            </a:pPr>
            <a:r>
              <a:rPr lang="en-US" sz="105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You can trace and trace someone’s IP address by using IP Lookup.</a:t>
            </a:r>
          </a:p>
          <a:p>
            <a:pPr marL="0" lvl="0" indent="0" algn="just">
              <a:lnSpc>
                <a:spcPct val="115000"/>
              </a:lnSpc>
              <a:spcBef>
                <a:spcPts val="1000"/>
              </a:spcBef>
              <a:spcAft>
                <a:spcPts val="0"/>
              </a:spcAft>
              <a:buNone/>
            </a:pPr>
            <a:r>
              <a:rPr lang="en-US" sz="10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You will get the following information by tracking the IP:</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1.	The ISP and organization's name</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2.	The IP's host name</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3.	The country it's in</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4.	The region/state</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5.	The city (see below)</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6.	The latitude and longitude of the location (a best guess)</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7.	The area code for that region</a:t>
            </a:r>
          </a:p>
          <a:p>
            <a:pPr marL="457200" lvl="1" indent="0" algn="just">
              <a:lnSpc>
                <a:spcPct val="115000"/>
              </a:lnSpc>
              <a:spcBef>
                <a:spcPts val="1000"/>
              </a:spcBef>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8.	Any known services running on that IP</a:t>
            </a:r>
          </a:p>
          <a:p>
            <a:pPr marL="0" lvl="0" indent="0" algn="just">
              <a:lnSpc>
                <a:spcPct val="115000"/>
              </a:lnSpc>
              <a:spcBef>
                <a:spcPts val="1000"/>
              </a:spcBef>
              <a:spcAft>
                <a:spcPts val="0"/>
              </a:spcAft>
              <a:buNone/>
            </a:pPr>
            <a:endPar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8194" name="Picture 2" descr="Secure identities can boost inclusivity in the digital economy | UNCTAD">
            <a:extLst>
              <a:ext uri="{FF2B5EF4-FFF2-40B4-BE49-F238E27FC236}">
                <a16:creationId xmlns:a16="http://schemas.microsoft.com/office/drawing/2014/main" id="{9CE5EBF3-4F0A-43A7-8149-D8FAB837D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67" y="1924588"/>
            <a:ext cx="2529990" cy="16887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ED06061B-E622-4627-AF6B-19ED2D0B2F4E}"/>
              </a:ext>
            </a:extLst>
          </p:cNvPr>
          <p:cNvGrpSpPr/>
          <p:nvPr/>
        </p:nvGrpSpPr>
        <p:grpSpPr>
          <a:xfrm>
            <a:off x="36606" y="133678"/>
            <a:ext cx="9107394" cy="4818460"/>
            <a:chOff x="36606" y="153570"/>
            <a:chExt cx="12155394" cy="6486035"/>
          </a:xfrm>
        </p:grpSpPr>
        <p:grpSp>
          <p:nvGrpSpPr>
            <p:cNvPr id="6" name="Group 5">
              <a:extLst>
                <a:ext uri="{FF2B5EF4-FFF2-40B4-BE49-F238E27FC236}">
                  <a16:creationId xmlns:a16="http://schemas.microsoft.com/office/drawing/2014/main" id="{F03E4BB6-6D24-4CEB-AA50-591A32D39BFE}"/>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A4DBE931-4B79-4C14-BB95-3B769751C31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97E737-517B-4E23-BD2D-303845D3F7D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78C3B0CD-E4D4-4D30-A710-AEA656306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A0F8C1D0-813F-499C-A5DA-C351BDAD7D4C}"/>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81BDF796-DA7F-A05C-B088-ACC672D85410}"/>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25839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2019E66-F85B-4BFD-8244-01970CDD4860}"/>
              </a:ext>
            </a:extLst>
          </p:cNvPr>
          <p:cNvGrpSpPr/>
          <p:nvPr/>
        </p:nvGrpSpPr>
        <p:grpSpPr>
          <a:xfrm>
            <a:off x="36606" y="110818"/>
            <a:ext cx="9107394" cy="4818460"/>
            <a:chOff x="36606" y="153570"/>
            <a:chExt cx="12155394" cy="6486035"/>
          </a:xfrm>
        </p:grpSpPr>
        <p:grpSp>
          <p:nvGrpSpPr>
            <p:cNvPr id="6" name="Group 5">
              <a:extLst>
                <a:ext uri="{FF2B5EF4-FFF2-40B4-BE49-F238E27FC236}">
                  <a16:creationId xmlns:a16="http://schemas.microsoft.com/office/drawing/2014/main" id="{9EF21EEE-DC11-4E7D-A9DB-60D205166D2B}"/>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3034FC49-F1C5-40A2-9B2B-0386A121E7C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6757E31-91C3-4747-8C45-D5A046ACE26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D518E902-8816-49BF-9B7C-C7F91360F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364546" name="Rectangle 2"/>
          <p:cNvSpPr>
            <a:spLocks noGrp="1" noChangeArrowheads="1"/>
          </p:cNvSpPr>
          <p:nvPr>
            <p:ph type="title"/>
          </p:nvPr>
        </p:nvSpPr>
        <p:spPr>
          <a:xfrm>
            <a:off x="1903151" y="715423"/>
            <a:ext cx="5324167" cy="1006549"/>
          </a:xfrm>
        </p:spPr>
        <p:txBody>
          <a:bodyPr vert="horz" lIns="91440" tIns="45720" rIns="91440" bIns="45720" rtlCol="0" anchor="t">
            <a:normAutofit/>
          </a:bodyPr>
          <a:lstStyle/>
          <a:p>
            <a:pPr defTabSz="457200">
              <a:spcBef>
                <a:spcPct val="0"/>
              </a:spcBef>
            </a:pPr>
            <a:r>
              <a:rPr lang="en-US" b="0" i="0" kern="1200" dirty="0">
                <a:solidFill>
                  <a:schemeClr val="tx2"/>
                </a:solidFill>
                <a:latin typeface="Absolute" pitchFamily="2" charset="0"/>
              </a:rPr>
              <a:t>F.	Website and its fundamentals</a:t>
            </a:r>
            <a:br>
              <a:rPr lang="en-US" b="0" i="0" kern="1200" dirty="0">
                <a:solidFill>
                  <a:schemeClr val="tx2"/>
                </a:solidFill>
                <a:latin typeface="Absolute" pitchFamily="2" charset="0"/>
              </a:rPr>
            </a:br>
            <a:r>
              <a:rPr lang="en-US" sz="2000" b="0" i="0" kern="1200" dirty="0">
                <a:solidFill>
                  <a:schemeClr val="tx2"/>
                </a:solidFill>
                <a:latin typeface="Absolute" pitchFamily="2" charset="0"/>
              </a:rPr>
              <a:t>a.	Websites and Webpages:</a:t>
            </a:r>
            <a:endParaRPr lang="en-US"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37718" y="1229001"/>
            <a:ext cx="4976621" cy="2352616"/>
          </a:xfrm>
        </p:spPr>
        <p:txBody>
          <a:bodyPr vert="horz" lIns="91440" tIns="45720" rIns="91440" bIns="45720" rtlCol="0">
            <a:noAutofit/>
          </a:bodyPr>
          <a:lstStyle/>
          <a:p>
            <a:pPr marL="0" lvl="0" indent="0" algn="just">
              <a:lnSpc>
                <a:spcPct val="115000"/>
              </a:lnSpc>
              <a:spcBef>
                <a:spcPts val="1000"/>
              </a:spcBef>
              <a:spcAft>
                <a:spcPts val="0"/>
              </a:spcAft>
              <a:buNone/>
            </a:pPr>
            <a:r>
              <a:rPr lang="en-US" sz="9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A Webpage is an electronic document written in a computer language called HTML (Hypertext Markup Language). Webpages may contain text, graphics, video, animation, and sound, as well as interactive features, such as data entry forms. </a:t>
            </a:r>
          </a:p>
          <a:p>
            <a:pPr marL="0" lvl="0" indent="0" algn="just">
              <a:lnSpc>
                <a:spcPct val="115000"/>
              </a:lnSpc>
              <a:spcBef>
                <a:spcPts val="1000"/>
              </a:spcBef>
              <a:spcAft>
                <a:spcPts val="0"/>
              </a:spcAft>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	A Website is one or more Web Pages that relate to a common theme. This set of pages goes together and the user is able to navigate from one page to the others via hyperlinks. Individual Web Pages are linked together through a system of hyperlinks, enabling you to jump from one page to another by clicking on the links. Websites are nonlinear. In other words, you can navigate through the content pages in any order you wish. </a:t>
            </a:r>
          </a:p>
          <a:p>
            <a:pPr marL="0" lvl="0" indent="0" algn="just">
              <a:lnSpc>
                <a:spcPct val="115000"/>
              </a:lnSpc>
              <a:spcBef>
                <a:spcPts val="1000"/>
              </a:spcBef>
              <a:spcAft>
                <a:spcPts val="0"/>
              </a:spcAft>
              <a:buNone/>
            </a:pPr>
            <a:r>
              <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iii.	The first page of any Website is called the homepage. Think of a homepage as the starting point of a Website. Like the table of contents of a book or magazine, the homepage usually provides an overview of what you'll find at the Website. It acts as an index, often indicating the content of the entire Website.</a:t>
            </a:r>
          </a:p>
          <a:p>
            <a:pPr marL="0" lvl="0" indent="0" algn="just">
              <a:lnSpc>
                <a:spcPct val="115000"/>
              </a:lnSpc>
              <a:spcBef>
                <a:spcPts val="1000"/>
              </a:spcBef>
              <a:spcAft>
                <a:spcPts val="0"/>
              </a:spcAft>
              <a:buNone/>
            </a:pPr>
            <a:endParaRPr lang="en-US" sz="9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9218" name="Picture 2" descr="Web Fundamentals | Google Developers">
            <a:extLst>
              <a:ext uri="{FF2B5EF4-FFF2-40B4-BE49-F238E27FC236}">
                <a16:creationId xmlns:a16="http://schemas.microsoft.com/office/drawing/2014/main" id="{D50CF4FB-3B6C-420D-9592-D0C05FCE1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38" y="2026674"/>
            <a:ext cx="2734965" cy="16088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device&#10;&#10;Description automatically generated">
            <a:extLst>
              <a:ext uri="{FF2B5EF4-FFF2-40B4-BE49-F238E27FC236}">
                <a16:creationId xmlns:a16="http://schemas.microsoft.com/office/drawing/2014/main" id="{4A4A0828-8202-4347-ACB4-3C875955DB0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1FAAFF41-0E37-9E7F-744D-7EFAB6F190A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687464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787259" y="938731"/>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F.	Website and its fundamentals</a:t>
            </a:r>
            <a:br>
              <a:rPr lang="en-US" sz="2800" b="0" i="0" kern="1200" dirty="0">
                <a:solidFill>
                  <a:schemeClr val="tx2"/>
                </a:solidFill>
                <a:latin typeface="Absolute" pitchFamily="2" charset="0"/>
              </a:rPr>
            </a:br>
            <a:r>
              <a:rPr lang="en-US" sz="2800" dirty="0">
                <a:latin typeface="Absolute" pitchFamily="2" charset="0"/>
              </a:rPr>
              <a:t>b</a:t>
            </a:r>
            <a:r>
              <a:rPr lang="en-US" b="0" i="0" kern="1200" dirty="0">
                <a:solidFill>
                  <a:schemeClr val="tx2"/>
                </a:solidFill>
                <a:latin typeface="Absolute" pitchFamily="2" charset="0"/>
              </a:rPr>
              <a:t>.	Hyperlinks</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37718" y="2048584"/>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Text links usually appear in a different color from the rest of the text, often in blue and underlined. When you move your cursor over a text link or over a graphic link, it will change from an arrow to a hand. The URL will also appear in the status bar at the lower left of your Web browser. Additionally, the words in hypertext often indicate what the content of the linked page will be. </a:t>
            </a:r>
          </a:p>
        </p:txBody>
      </p:sp>
      <p:pic>
        <p:nvPicPr>
          <p:cNvPr id="9218" name="Picture 2" descr="Web Fundamentals | Google Developers">
            <a:extLst>
              <a:ext uri="{FF2B5EF4-FFF2-40B4-BE49-F238E27FC236}">
                <a16:creationId xmlns:a16="http://schemas.microsoft.com/office/drawing/2014/main" id="{D50CF4FB-3B6C-420D-9592-D0C05FCE1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38" y="2026674"/>
            <a:ext cx="2734965" cy="160880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000D19E5-1AA9-4868-99C3-4C78A0CB7A0E}"/>
              </a:ext>
            </a:extLst>
          </p:cNvPr>
          <p:cNvGrpSpPr/>
          <p:nvPr/>
        </p:nvGrpSpPr>
        <p:grpSpPr>
          <a:xfrm>
            <a:off x="36606" y="11081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62DD5C52-75F6-B7EB-26E2-01044B6DB38B}"/>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7127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021977" y="222451"/>
            <a:ext cx="7605830"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F.	Website and its fundamentals</a:t>
            </a:r>
            <a:br>
              <a:rPr lang="en-US" sz="2800" b="0" i="0" kern="1200" dirty="0">
                <a:solidFill>
                  <a:schemeClr val="tx2"/>
                </a:solidFill>
                <a:latin typeface="Absolute" pitchFamily="2" charset="0"/>
              </a:rPr>
            </a:br>
            <a:r>
              <a:rPr lang="en-US" sz="2800" dirty="0">
                <a:latin typeface="Absolute" pitchFamily="2" charset="0"/>
              </a:rPr>
              <a:t>c</a:t>
            </a:r>
            <a:r>
              <a:rPr lang="en-US" b="0" i="0" kern="1200" dirty="0">
                <a:solidFill>
                  <a:schemeClr val="tx2"/>
                </a:solidFill>
                <a:latin typeface="Absolute" pitchFamily="2" charset="0"/>
              </a:rPr>
              <a:t>.	</a:t>
            </a:r>
            <a:r>
              <a:rPr lang="en-US" dirty="0">
                <a:latin typeface="Absolute" pitchFamily="2" charset="0"/>
              </a:rPr>
              <a:t>Web Browser</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37718" y="1229000"/>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A Web browser is a software program used to access the World Wide Web. A browser (also known as client software) retrieves data from remote Web servers and displays it as a Web Page. The most popular browsers today are: Microsoft Explorer, Netscape Navigator, and Mozilla Firefox. All browsers basically work the same way. Once you know one, you can easily learn the others. </a:t>
            </a:r>
          </a:p>
        </p:txBody>
      </p:sp>
      <p:pic>
        <p:nvPicPr>
          <p:cNvPr id="9218" name="Picture 2" descr="Web Fundamentals | Google Developers">
            <a:extLst>
              <a:ext uri="{FF2B5EF4-FFF2-40B4-BE49-F238E27FC236}">
                <a16:creationId xmlns:a16="http://schemas.microsoft.com/office/drawing/2014/main" id="{D50CF4FB-3B6C-420D-9592-D0C05FCE1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38" y="2026674"/>
            <a:ext cx="2734965" cy="1608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evice&#10;&#10;Description automatically generated">
            <a:extLst>
              <a:ext uri="{FF2B5EF4-FFF2-40B4-BE49-F238E27FC236}">
                <a16:creationId xmlns:a16="http://schemas.microsoft.com/office/drawing/2014/main" id="{649D8349-1EF2-4E36-9CFE-A95F1FA080AA}"/>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Tree>
    <p:extLst>
      <p:ext uri="{BB962C8B-B14F-4D97-AF65-F5344CB8AC3E}">
        <p14:creationId xmlns:p14="http://schemas.microsoft.com/office/powerpoint/2010/main" val="212982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303639" y="222451"/>
            <a:ext cx="5324167"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F.	Website and its fundamentals</a:t>
            </a:r>
            <a:br>
              <a:rPr lang="en-US" sz="2800" b="0" i="0" kern="1200" dirty="0">
                <a:solidFill>
                  <a:schemeClr val="tx2"/>
                </a:solidFill>
                <a:latin typeface="Absolute" pitchFamily="2" charset="0"/>
              </a:rPr>
            </a:br>
            <a:r>
              <a:rPr lang="en-US" dirty="0">
                <a:latin typeface="Absolute" pitchFamily="2" charset="0"/>
              </a:rPr>
              <a:t>d.	Anatomy of a URL</a:t>
            </a:r>
            <a:endParaRPr lang="en-US" sz="2800" b="0" i="0" kern="1200" dirty="0">
              <a:solidFill>
                <a:schemeClr val="tx2"/>
              </a:solidFill>
              <a:latin typeface="Absolute" pitchFamily="2" charset="0"/>
            </a:endParaRPr>
          </a:p>
        </p:txBody>
      </p:sp>
      <p:sp>
        <p:nvSpPr>
          <p:cNvPr id="364547" name="Rectangle 3"/>
          <p:cNvSpPr>
            <a:spLocks noGrp="1" noChangeArrowheads="1"/>
          </p:cNvSpPr>
          <p:nvPr>
            <p:ph type="body" idx="1"/>
          </p:nvPr>
        </p:nvSpPr>
        <p:spPr>
          <a:xfrm>
            <a:off x="3137718" y="1229000"/>
            <a:ext cx="5656007"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100" u="none" strike="noStrike" dirty="0" err="1">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i</a:t>
            </a:r>
            <a:r>
              <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	Consider the URL: http://www.wlac.edu/online/index.htm</a:t>
            </a:r>
          </a:p>
          <a:p>
            <a:pPr marL="457200" lvl="1" indent="0" algn="just">
              <a:lnSpc>
                <a:spcPct val="115000"/>
              </a:lnSpc>
              <a:spcBef>
                <a:spcPts val="1000"/>
              </a:spcBef>
              <a:buNone/>
            </a:pPr>
            <a:r>
              <a:rPr lang="en-US" sz="9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1.	http:// -- Short for Hypertext Transfer Protocol, this indicates a hypertext document or directory. This does not need to be typed into the address field. </a:t>
            </a:r>
          </a:p>
          <a:p>
            <a:pPr marL="457200" lvl="1" indent="0" algn="just">
              <a:lnSpc>
                <a:spcPct val="115000"/>
              </a:lnSpc>
              <a:spcBef>
                <a:spcPts val="1000"/>
              </a:spcBef>
              <a:buNone/>
            </a:pPr>
            <a:r>
              <a:rPr lang="en-US" sz="9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2.	www. -- This indicates a page on the World Wide Web. Sometimes "www" is missing. A site with www. may or may not lead to the same site without it. </a:t>
            </a:r>
          </a:p>
          <a:p>
            <a:pPr marL="457200" lvl="1" indent="0" algn="just">
              <a:lnSpc>
                <a:spcPct val="115000"/>
              </a:lnSpc>
              <a:spcBef>
                <a:spcPts val="1000"/>
              </a:spcBef>
              <a:buNone/>
            </a:pPr>
            <a:r>
              <a:rPr lang="en-US" sz="9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3.	wlac.edu/ -- Called the domain name, it often tells you the name of a company, university, or organization. It can also tell you the country of origin.</a:t>
            </a:r>
          </a:p>
          <a:p>
            <a:pPr marL="457200" lvl="1" indent="0" algn="just">
              <a:lnSpc>
                <a:spcPct val="115000"/>
              </a:lnSpc>
              <a:spcBef>
                <a:spcPts val="1000"/>
              </a:spcBef>
              <a:buNone/>
            </a:pPr>
            <a:r>
              <a:rPr lang="en-US" sz="9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4.	online/ -- This is a directory or folder on the Web server that contains a group of related Webpages within the Website. </a:t>
            </a:r>
          </a:p>
          <a:p>
            <a:pPr marL="457200" lvl="1" indent="0" algn="just">
              <a:lnSpc>
                <a:spcPct val="115000"/>
              </a:lnSpc>
              <a:spcBef>
                <a:spcPts val="1000"/>
              </a:spcBef>
              <a:buNone/>
            </a:pPr>
            <a:r>
              <a:rPr lang="en-US" sz="95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rPr>
              <a:t>5.	index.htm -- This is a Webpage inside the folder “online/.” Index.htm or start.htm usually indicates the homepage of a site. The suffix may appear as ”.htm” or “.html.” Since it is the last part of the string, you know that this is the page you are currently on. </a:t>
            </a:r>
          </a:p>
          <a:p>
            <a:pPr marL="0" lvl="0" indent="0" algn="just">
              <a:lnSpc>
                <a:spcPct val="115000"/>
              </a:lnSpc>
              <a:spcBef>
                <a:spcPts val="1000"/>
              </a:spcBef>
              <a:spcAft>
                <a:spcPts val="0"/>
              </a:spcAft>
              <a:buNone/>
            </a:pPr>
            <a:endParaRPr lang="en-US" sz="1100" u="none" strike="noStrike" dirty="0">
              <a:solidFill>
                <a:schemeClr val="tx1">
                  <a:lumMod val="85000"/>
                </a:schemeClr>
              </a:solidFill>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9218" name="Picture 2" descr="Web Fundamentals | Google Developers">
            <a:extLst>
              <a:ext uri="{FF2B5EF4-FFF2-40B4-BE49-F238E27FC236}">
                <a16:creationId xmlns:a16="http://schemas.microsoft.com/office/drawing/2014/main" id="{D50CF4FB-3B6C-420D-9592-D0C05FCE1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38" y="2026674"/>
            <a:ext cx="2734965" cy="16088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evice&#10;&#10;Description automatically generated">
            <a:extLst>
              <a:ext uri="{FF2B5EF4-FFF2-40B4-BE49-F238E27FC236}">
                <a16:creationId xmlns:a16="http://schemas.microsoft.com/office/drawing/2014/main" id="{D12509A7-FDB3-49A1-8584-8AEB92837F20}"/>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Tree>
    <p:extLst>
      <p:ext uri="{BB962C8B-B14F-4D97-AF65-F5344CB8AC3E}">
        <p14:creationId xmlns:p14="http://schemas.microsoft.com/office/powerpoint/2010/main" val="1292652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92210"/>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graphicFrame>
        <p:nvGraphicFramePr>
          <p:cNvPr id="16" name="Object 15">
            <a:extLst>
              <a:ext uri="{FF2B5EF4-FFF2-40B4-BE49-F238E27FC236}">
                <a16:creationId xmlns:a16="http://schemas.microsoft.com/office/drawing/2014/main" id="{427E3155-458C-47EF-A0B4-F35C6F1F743B}"/>
              </a:ext>
            </a:extLst>
          </p:cNvPr>
          <p:cNvGraphicFramePr>
            <a:graphicFrameLocks noChangeAspect="1"/>
          </p:cNvGraphicFramePr>
          <p:nvPr>
            <p:extLst>
              <p:ext uri="{D42A27DB-BD31-4B8C-83A1-F6EECF244321}">
                <p14:modId xmlns:p14="http://schemas.microsoft.com/office/powerpoint/2010/main" val="2769878419"/>
              </p:ext>
            </p:extLst>
          </p:nvPr>
        </p:nvGraphicFramePr>
        <p:xfrm>
          <a:off x="5665174" y="1477996"/>
          <a:ext cx="2941578" cy="2453596"/>
        </p:xfrm>
        <a:graphic>
          <a:graphicData uri="http://schemas.openxmlformats.org/presentationml/2006/ole">
            <mc:AlternateContent xmlns:mc="http://schemas.openxmlformats.org/markup-compatibility/2006">
              <mc:Choice xmlns:v="urn:schemas-microsoft-com:vml" Requires="v">
                <p:oleObj name="Bitmap Image" r:id="rId4" imgW="4889520" imgH="2749680" progId="Paint.Picture">
                  <p:embed/>
                </p:oleObj>
              </mc:Choice>
              <mc:Fallback>
                <p:oleObj name="Bitmap Image" r:id="rId4" imgW="4889520" imgH="2749680" progId="Paint.Picture">
                  <p:embed/>
                  <p:pic>
                    <p:nvPicPr>
                      <p:cNvPr id="16" name="Object 15">
                        <a:extLst>
                          <a:ext uri="{FF2B5EF4-FFF2-40B4-BE49-F238E27FC236}">
                            <a16:creationId xmlns:a16="http://schemas.microsoft.com/office/drawing/2014/main" id="{427E3155-458C-47EF-A0B4-F35C6F1F743B}"/>
                          </a:ext>
                        </a:extLst>
                      </p:cNvPr>
                      <p:cNvPicPr/>
                      <p:nvPr/>
                    </p:nvPicPr>
                    <p:blipFill>
                      <a:blip r:embed="rId5"/>
                      <a:stretch>
                        <a:fillRect/>
                      </a:stretch>
                    </p:blipFill>
                    <p:spPr>
                      <a:xfrm>
                        <a:off x="5665174" y="1477996"/>
                        <a:ext cx="2941578" cy="2453596"/>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2A371213-B0D9-4C6B-9E2E-C83E29AED56C}"/>
              </a:ext>
            </a:extLst>
          </p:cNvPr>
          <p:cNvSpPr txBox="1"/>
          <p:nvPr/>
        </p:nvSpPr>
        <p:spPr>
          <a:xfrm>
            <a:off x="714614" y="1667437"/>
            <a:ext cx="4364531" cy="2800767"/>
          </a:xfrm>
          <a:prstGeom prst="rect">
            <a:avLst/>
          </a:prstGeom>
          <a:noFill/>
        </p:spPr>
        <p:txBody>
          <a:bodyPr wrap="square" rtlCol="0">
            <a:spAutoFit/>
          </a:bodyPr>
          <a:lstStyle/>
          <a:p>
            <a:r>
              <a:rPr lang="en-US" dirty="0"/>
              <a:t> CM's daughter fell victim to a scam on OLX </a:t>
            </a:r>
          </a:p>
          <a:p>
            <a:endParaRPr lang="en-US" sz="1400" dirty="0"/>
          </a:p>
          <a:p>
            <a:pPr marL="128588" indent="-128588">
              <a:buFont typeface="Wingdings" panose="05000000000000000000" pitchFamily="2" charset="2"/>
              <a:buChar char="ü"/>
            </a:pPr>
            <a:r>
              <a:rPr lang="en-US" sz="1400" b="1" dirty="0"/>
              <a:t>UPI apps ask users to enter their UPI PIN or M-PIN while making a payment, which differs for every linked bank account.</a:t>
            </a:r>
          </a:p>
          <a:p>
            <a:pPr marL="128588" indent="-128588">
              <a:buFont typeface="Wingdings" panose="05000000000000000000" pitchFamily="2" charset="2"/>
              <a:buChar char="ü"/>
            </a:pPr>
            <a:endParaRPr lang="en-US" sz="1400" b="1" dirty="0"/>
          </a:p>
          <a:p>
            <a:pPr marL="128588" indent="-128588">
              <a:buFont typeface="Wingdings" panose="05000000000000000000" pitchFamily="2" charset="2"/>
              <a:buChar char="ü"/>
            </a:pPr>
            <a:r>
              <a:rPr lang="en-US" sz="1400" b="1" dirty="0"/>
              <a:t> This is not required to accept payments. So, if the app asks you to put this PIN after scanning the QR code, it should be the first alert . </a:t>
            </a:r>
          </a:p>
          <a:p>
            <a:pPr marL="128588" indent="-128588">
              <a:buFont typeface="Wingdings" panose="05000000000000000000" pitchFamily="2" charset="2"/>
              <a:buChar char="ü"/>
            </a:pPr>
            <a:endParaRPr lang="en-US" sz="1400" b="1" dirty="0"/>
          </a:p>
          <a:p>
            <a:pPr marL="128588" indent="-128588">
              <a:buFont typeface="Wingdings" panose="05000000000000000000" pitchFamily="2" charset="2"/>
              <a:buChar char="ü"/>
            </a:pPr>
            <a:r>
              <a:rPr lang="en-US" sz="1400" b="1" dirty="0"/>
              <a:t>Do not enter the code and cancel the transaction</a:t>
            </a:r>
            <a:endParaRPr lang="en-IN" sz="1400" b="1" dirty="0">
              <a:solidFill>
                <a:srgbClr val="5E5E5E"/>
              </a:solidFill>
              <a:sym typeface="Helvetica Neue"/>
            </a:endParaRPr>
          </a:p>
          <a:p>
            <a:endParaRPr lang="en-IN" dirty="0"/>
          </a:p>
        </p:txBody>
      </p:sp>
      <p:sp>
        <p:nvSpPr>
          <p:cNvPr id="7" name="TextBox 6">
            <a:extLst>
              <a:ext uri="{FF2B5EF4-FFF2-40B4-BE49-F238E27FC236}">
                <a16:creationId xmlns:a16="http://schemas.microsoft.com/office/drawing/2014/main" id="{A27483C0-E1E5-4807-87BD-C49473EB8302}"/>
              </a:ext>
            </a:extLst>
          </p:cNvPr>
          <p:cNvSpPr txBox="1"/>
          <p:nvPr/>
        </p:nvSpPr>
        <p:spPr>
          <a:xfrm>
            <a:off x="2635624" y="92210"/>
            <a:ext cx="3450131" cy="646331"/>
          </a:xfrm>
          <a:prstGeom prst="rect">
            <a:avLst/>
          </a:prstGeom>
          <a:noFill/>
        </p:spPr>
        <p:txBody>
          <a:bodyPr wrap="square" rtlCol="0">
            <a:spAutoFit/>
          </a:bodyPr>
          <a:lstStyle/>
          <a:p>
            <a:r>
              <a:rPr lang="en-IN" sz="3600" dirty="0" err="1"/>
              <a:t>Olx</a:t>
            </a:r>
            <a:r>
              <a:rPr lang="en-IN" sz="3600" dirty="0"/>
              <a:t>, </a:t>
            </a:r>
            <a:r>
              <a:rPr lang="en-IN" sz="3600" dirty="0" err="1"/>
              <a:t>Quickr</a:t>
            </a:r>
            <a:endParaRPr lang="en-IN" sz="3600" dirty="0"/>
          </a:p>
        </p:txBody>
      </p:sp>
      <p:sp>
        <p:nvSpPr>
          <p:cNvPr id="2" name="Rectangle 1">
            <a:extLst>
              <a:ext uri="{FF2B5EF4-FFF2-40B4-BE49-F238E27FC236}">
                <a16:creationId xmlns:a16="http://schemas.microsoft.com/office/drawing/2014/main" id="{2A196DFF-32C8-E9BB-D15A-368D431B946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65599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412787" y="107578"/>
            <a:ext cx="2889196" cy="646331"/>
          </a:xfrm>
          <a:prstGeom prst="rect">
            <a:avLst/>
          </a:prstGeom>
          <a:noFill/>
        </p:spPr>
        <p:txBody>
          <a:bodyPr wrap="square" rtlCol="0">
            <a:spAutoFit/>
          </a:bodyPr>
          <a:lstStyle/>
          <a:p>
            <a:r>
              <a:rPr lang="en-IN" sz="3600" dirty="0"/>
              <a:t>Fake job</a:t>
            </a:r>
          </a:p>
        </p:txBody>
      </p:sp>
      <p:pic>
        <p:nvPicPr>
          <p:cNvPr id="1026" name="Picture 2" descr="Image">
            <a:extLst>
              <a:ext uri="{FF2B5EF4-FFF2-40B4-BE49-F238E27FC236}">
                <a16:creationId xmlns:a16="http://schemas.microsoft.com/office/drawing/2014/main" id="{F444BE8C-0F34-46D4-8716-57462D67A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062" y="123593"/>
            <a:ext cx="4049485" cy="44924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B5A77B8-C698-ACDC-4AC7-0E567BCDE0A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3264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2050" name="Picture 2" descr="Baked Pastries in Can">
            <a:extLst>
              <a:ext uri="{FF2B5EF4-FFF2-40B4-BE49-F238E27FC236}">
                <a16:creationId xmlns:a16="http://schemas.microsoft.com/office/drawing/2014/main" id="{005D0D36-0185-4590-9A20-3DFFD925D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624" y="1926202"/>
            <a:ext cx="3019025" cy="201067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2">
            <a:extLst>
              <a:ext uri="{FF2B5EF4-FFF2-40B4-BE49-F238E27FC236}">
                <a16:creationId xmlns:a16="http://schemas.microsoft.com/office/drawing/2014/main" id="{A4C3DF0E-AFA2-4A06-B348-B77109EE184B}"/>
              </a:ext>
            </a:extLst>
          </p:cNvPr>
          <p:cNvSpPr>
            <a:spLocks noGrp="1" noChangeArrowheads="1"/>
          </p:cNvSpPr>
          <p:nvPr>
            <p:ph type="title"/>
          </p:nvPr>
        </p:nvSpPr>
        <p:spPr>
          <a:xfrm>
            <a:off x="2472961" y="527"/>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SAFE BROWSING</a:t>
            </a:r>
          </a:p>
        </p:txBody>
      </p:sp>
      <p:sp>
        <p:nvSpPr>
          <p:cNvPr id="6" name="TextBox 5">
            <a:extLst>
              <a:ext uri="{FF2B5EF4-FFF2-40B4-BE49-F238E27FC236}">
                <a16:creationId xmlns:a16="http://schemas.microsoft.com/office/drawing/2014/main" id="{12753244-BB1A-4B65-8EAC-73E7B98BD3C5}"/>
              </a:ext>
            </a:extLst>
          </p:cNvPr>
          <p:cNvSpPr txBox="1"/>
          <p:nvPr/>
        </p:nvSpPr>
        <p:spPr>
          <a:xfrm>
            <a:off x="1905640" y="1237129"/>
            <a:ext cx="1390009" cy="369332"/>
          </a:xfrm>
          <a:prstGeom prst="rect">
            <a:avLst/>
          </a:prstGeom>
          <a:noFill/>
        </p:spPr>
        <p:txBody>
          <a:bodyPr wrap="square" rtlCol="0">
            <a:spAutoFit/>
          </a:bodyPr>
          <a:lstStyle/>
          <a:p>
            <a:r>
              <a:rPr lang="en-IN" dirty="0"/>
              <a:t>Cookies</a:t>
            </a:r>
          </a:p>
        </p:txBody>
      </p:sp>
      <p:sp>
        <p:nvSpPr>
          <p:cNvPr id="9" name="Rectangle 4">
            <a:extLst>
              <a:ext uri="{FF2B5EF4-FFF2-40B4-BE49-F238E27FC236}">
                <a16:creationId xmlns:a16="http://schemas.microsoft.com/office/drawing/2014/main" id="{8B62DA69-8625-4CC4-BA73-645AE5302D87}"/>
              </a:ext>
            </a:extLst>
          </p:cNvPr>
          <p:cNvSpPr>
            <a:spLocks noChangeArrowheads="1"/>
          </p:cNvSpPr>
          <p:nvPr/>
        </p:nvSpPr>
        <p:spPr bwMode="auto">
          <a:xfrm>
            <a:off x="3734440" y="1473652"/>
            <a:ext cx="5409560" cy="247376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02124"/>
                </a:solidFill>
                <a:effectLst/>
                <a:latin typeface="inherit"/>
              </a:rPr>
              <a:t>HTTP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కుకీలు అనేది వెబ్ సర్వర్ ద్వారా సృష్టించబడిన డేటా యొక్క చిన్న బ్లాక్స్</a:t>
            </a:r>
            <a:r>
              <a:rPr kumimoji="0" lang="en-US" altLang="en-US" sz="1800" b="0" i="0" u="none" strike="noStrike" cap="none" normalizeH="0" baseline="0" dirty="0">
                <a:ln>
                  <a:noFill/>
                </a:ln>
                <a:solidFill>
                  <a:srgbClr val="202124"/>
                </a:solidFill>
                <a:effectLst/>
                <a:latin typeface="inherit"/>
              </a:rPr>
              <a:t>,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ఒక వినియోగదారు వెబ్‌సైట్‌ను బ్రౌజ్ చేస్తున్నప్పుడు మరియు యూజర్ యొక్క వెబ్ బ్రౌజర్ ద్వారా యూజర్ కంప్యూటర్ లేదా ఇతర డివైజ్‌లో ఉంచబడుతుంది</a:t>
            </a:r>
            <a:r>
              <a:rPr kumimoji="0" lang="te-IN" altLang="en-US" sz="1800" b="0" i="0" u="none" strike="noStrike" cap="none" normalizeH="0" baseline="0" dirty="0">
                <a:ln>
                  <a:noFill/>
                </a:ln>
                <a:solidFill>
                  <a:srgbClr val="202124"/>
                </a:solidFill>
                <a:effectLst/>
                <a:latin typeface="inherit"/>
              </a:rPr>
              <a:t>.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ఆ గ్రంథాలు </a:t>
            </a:r>
            <a:r>
              <a:rPr kumimoji="0" lang="en-US" altLang="en-US" sz="1800" b="0" i="0" u="none" strike="noStrike" cap="none" normalizeH="0" baseline="0" dirty="0">
                <a:ln>
                  <a:noFill/>
                </a:ln>
                <a:solidFill>
                  <a:srgbClr val="202124"/>
                </a:solidFill>
                <a:effectLst/>
                <a:latin typeface="inherit"/>
                <a:cs typeface="Gautami" panose="020B0502040204020203" pitchFamily="34" charset="0"/>
              </a:rPr>
              <a:t>ID,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యూజర్ పేరు మొదలైనవి కావచ్చు. ఉదాహరణ: వెబ్ పేజీలో పేజీలోని నిర్దిష్ట అంశాన్ని దాచే దాచు లింక్ ఉండవచ్చు. పేజీ  సెట్టింగ్‌ను మీ కంప్యూటర్‌లో కుక్కీతో సేవ్ చేయవచ్చు. భవిష్యత్తులో మీరు పేజీని లోడ్ చేసినప్పుడు</a:t>
            </a:r>
            <a:r>
              <a:rPr kumimoji="0" lang="en-US" altLang="en-US" sz="18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పేజీ కుకీని పరిశీలించి</a:t>
            </a:r>
            <a:r>
              <a:rPr kumimoji="0" lang="en-US" altLang="en-US" sz="18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800" b="0" i="0" u="none" strike="noStrike" cap="none" normalizeH="0" baseline="0" dirty="0">
                <a:ln>
                  <a:noFill/>
                </a:ln>
                <a:solidFill>
                  <a:srgbClr val="202124"/>
                </a:solidFill>
                <a:effectLst/>
                <a:latin typeface="inherit"/>
                <a:cs typeface="Gautami" panose="020B0502040204020203" pitchFamily="34" charset="0"/>
              </a:rPr>
              <a:t>మూలకాన్ని స్వయంచాలకంగా దాచవచ్చు.</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D22AE8FD-7696-3C7B-0BD1-B25B28AE44C6}"/>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48828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1081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130630"/>
            <a:ext cx="3957277" cy="707886"/>
          </a:xfrm>
          <a:prstGeom prst="rect">
            <a:avLst/>
          </a:prstGeom>
          <a:noFill/>
        </p:spPr>
        <p:txBody>
          <a:bodyPr wrap="square" rtlCol="0">
            <a:spAutoFit/>
          </a:bodyPr>
          <a:lstStyle/>
          <a:p>
            <a:r>
              <a:rPr lang="en-IN" sz="4000" dirty="0"/>
              <a:t>Remote Jobs </a:t>
            </a:r>
          </a:p>
        </p:txBody>
      </p:sp>
      <p:pic>
        <p:nvPicPr>
          <p:cNvPr id="4" name="Picture 3">
            <a:extLst>
              <a:ext uri="{FF2B5EF4-FFF2-40B4-BE49-F238E27FC236}">
                <a16:creationId xmlns:a16="http://schemas.microsoft.com/office/drawing/2014/main" id="{3228FE89-66BE-4997-8A21-30D429A3D4FB}"/>
              </a:ext>
            </a:extLst>
          </p:cNvPr>
          <p:cNvPicPr>
            <a:picLocks noChangeAspect="1"/>
          </p:cNvPicPr>
          <p:nvPr/>
        </p:nvPicPr>
        <p:blipFill>
          <a:blip r:embed="rId4"/>
          <a:stretch>
            <a:fillRect/>
          </a:stretch>
        </p:blipFill>
        <p:spPr>
          <a:xfrm>
            <a:off x="3720301" y="1258971"/>
            <a:ext cx="5209816" cy="3091595"/>
          </a:xfrm>
          <a:prstGeom prst="rect">
            <a:avLst/>
          </a:prstGeom>
        </p:spPr>
      </p:pic>
      <p:pic>
        <p:nvPicPr>
          <p:cNvPr id="4098" name="Picture 2" descr="Boy in White and Red School Uniform Raising Hands Outdoors">
            <a:extLst>
              <a:ext uri="{FF2B5EF4-FFF2-40B4-BE49-F238E27FC236}">
                <a16:creationId xmlns:a16="http://schemas.microsoft.com/office/drawing/2014/main" id="{FF467CE2-E63E-4B1D-9A74-E29899AE55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413" y="1816825"/>
            <a:ext cx="3211126" cy="21386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7EB2352-2479-52AA-1E92-B3C61D06B991}"/>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997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9231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092662" cy="369332"/>
          </a:xfrm>
          <a:prstGeom prst="rect">
            <a:avLst/>
          </a:prstGeom>
        </p:spPr>
        <p:txBody>
          <a:bodyPr wrap="square">
            <a:spAutoFit/>
          </a:bodyPr>
          <a:lstStyle/>
          <a:p>
            <a:r>
              <a:rPr lang="en-US" b="1" dirty="0">
                <a:solidFill>
                  <a:schemeClr val="bg2">
                    <a:lumMod val="25000"/>
                  </a:schemeClr>
                </a:solidFill>
                <a:latin typeface="Montserrat SemiBold" panose="00000700000000000000" pitchFamily="50" charset="0"/>
              </a:rPr>
              <a:t>Laptop and Phone Cameras</a:t>
            </a:r>
            <a:endParaRPr lang="tr-TR"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39186"/>
            <a:ext cx="489572" cy="497678"/>
          </a:xfrm>
          <a:prstGeom prst="ellipse">
            <a:avLst/>
          </a:prstGeom>
        </p:spPr>
      </p:pic>
      <p:pic>
        <p:nvPicPr>
          <p:cNvPr id="22" name="Picture 21">
            <a:extLst>
              <a:ext uri="{FF2B5EF4-FFF2-40B4-BE49-F238E27FC236}">
                <a16:creationId xmlns:a16="http://schemas.microsoft.com/office/drawing/2014/main" id="{C477F2FC-985A-4D27-A13C-9A8167D3E977}"/>
              </a:ext>
            </a:extLst>
          </p:cNvPr>
          <p:cNvPicPr>
            <a:picLocks noChangeAspect="1"/>
          </p:cNvPicPr>
          <p:nvPr/>
        </p:nvPicPr>
        <p:blipFill>
          <a:blip r:embed="rId5"/>
          <a:stretch>
            <a:fillRect/>
          </a:stretch>
        </p:blipFill>
        <p:spPr>
          <a:xfrm>
            <a:off x="446708" y="1656963"/>
            <a:ext cx="3848699" cy="2355773"/>
          </a:xfrm>
          <a:prstGeom prst="rect">
            <a:avLst/>
          </a:prstGeom>
        </p:spPr>
      </p:pic>
      <p:sp>
        <p:nvSpPr>
          <p:cNvPr id="24" name="TextBox 23">
            <a:extLst>
              <a:ext uri="{FF2B5EF4-FFF2-40B4-BE49-F238E27FC236}">
                <a16:creationId xmlns:a16="http://schemas.microsoft.com/office/drawing/2014/main" id="{9B76E550-C642-4B44-9E68-66FA0194BD67}"/>
              </a:ext>
            </a:extLst>
          </p:cNvPr>
          <p:cNvSpPr txBox="1"/>
          <p:nvPr/>
        </p:nvSpPr>
        <p:spPr>
          <a:xfrm>
            <a:off x="4848595" y="2138310"/>
            <a:ext cx="4115029" cy="9079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IN" sz="2700" dirty="0">
                <a:solidFill>
                  <a:srgbClr val="5E5E5E"/>
                </a:solidFill>
                <a:latin typeface="Calibri" panose="020F0502020204030204" pitchFamily="34" charset="0"/>
                <a:cs typeface="Calibri" panose="020F0502020204030204" pitchFamily="34" charset="0"/>
                <a:sym typeface="Helvetica Neue"/>
              </a:rPr>
              <a:t>Camera and audio jack of MacBook covered with tape</a:t>
            </a:r>
          </a:p>
        </p:txBody>
      </p:sp>
      <p:sp>
        <p:nvSpPr>
          <p:cNvPr id="2" name="TextBox 1">
            <a:extLst>
              <a:ext uri="{FF2B5EF4-FFF2-40B4-BE49-F238E27FC236}">
                <a16:creationId xmlns:a16="http://schemas.microsoft.com/office/drawing/2014/main" id="{6BC93DDE-1A91-4987-A2E4-982CA108DFFC}"/>
              </a:ext>
            </a:extLst>
          </p:cNvPr>
          <p:cNvSpPr txBox="1"/>
          <p:nvPr/>
        </p:nvSpPr>
        <p:spPr>
          <a:xfrm>
            <a:off x="4848595" y="3657600"/>
            <a:ext cx="3684642" cy="923330"/>
          </a:xfrm>
          <a:prstGeom prst="rect">
            <a:avLst/>
          </a:prstGeom>
          <a:noFill/>
        </p:spPr>
        <p:txBody>
          <a:bodyPr wrap="square" rtlCol="0">
            <a:spAutoFit/>
          </a:bodyPr>
          <a:lstStyle/>
          <a:p>
            <a:r>
              <a:rPr lang="en-US" sz="1350" b="1" dirty="0">
                <a:solidFill>
                  <a:srgbClr val="202124"/>
                </a:solidFill>
                <a:latin typeface="arial" panose="020B0604020202020204" pitchFamily="34" charset="0"/>
              </a:rPr>
              <a:t>Hackers /Cyber Criminals can easily listen, watch and record.</a:t>
            </a:r>
            <a:r>
              <a:rPr lang="en-US" sz="1350" dirty="0">
                <a:solidFill>
                  <a:srgbClr val="202124"/>
                </a:solidFill>
                <a:latin typeface="arial" panose="020B0604020202020204" pitchFamily="34" charset="0"/>
              </a:rPr>
              <a:t> Using malware, they can also gain access to  data by using camera or microphone</a:t>
            </a:r>
            <a:endParaRPr lang="en-IN" sz="1350" dirty="0"/>
          </a:p>
        </p:txBody>
      </p:sp>
      <p:sp>
        <p:nvSpPr>
          <p:cNvPr id="3" name="Rectangle 2">
            <a:extLst>
              <a:ext uri="{FF2B5EF4-FFF2-40B4-BE49-F238E27FC236}">
                <a16:creationId xmlns:a16="http://schemas.microsoft.com/office/drawing/2014/main" id="{C9E7C129-282E-8699-D160-50654A2ED6D0}"/>
              </a:ext>
            </a:extLst>
          </p:cNvPr>
          <p:cNvSpPr/>
          <p:nvPr/>
        </p:nvSpPr>
        <p:spPr>
          <a:xfrm>
            <a:off x="40180" y="8706"/>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624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461503" y="821507"/>
            <a:ext cx="5324167" cy="1006549"/>
          </a:xfrm>
        </p:spPr>
        <p:txBody>
          <a:bodyPr spcFirstLastPara="1" vert="horz" wrap="square" lIns="91440" tIns="45720" rIns="91440" bIns="45720" rtlCol="0" anchor="t" anchorCtr="0">
            <a:normAutofit/>
          </a:bodyPr>
          <a:lstStyle/>
          <a:p>
            <a:pPr defTabSz="457189">
              <a:spcBef>
                <a:spcPct val="0"/>
              </a:spcBef>
            </a:pPr>
            <a:r>
              <a:rPr lang="en-US" sz="2800" dirty="0">
                <a:solidFill>
                  <a:schemeClr val="tx2"/>
                </a:solidFill>
                <a:latin typeface="Absolute" pitchFamily="2" charset="0"/>
              </a:rPr>
              <a:t>C.	APP STORE AND PLAY STORE:</a:t>
            </a:r>
          </a:p>
        </p:txBody>
      </p:sp>
      <p:grpSp>
        <p:nvGrpSpPr>
          <p:cNvPr id="5" name="Group 4">
            <a:extLst>
              <a:ext uri="{FF2B5EF4-FFF2-40B4-BE49-F238E27FC236}">
                <a16:creationId xmlns:a16="http://schemas.microsoft.com/office/drawing/2014/main" id="{2E82AE34-6BFB-44D6-97C8-DCBFE3D64111}"/>
              </a:ext>
            </a:extLst>
          </p:cNvPr>
          <p:cNvGrpSpPr/>
          <p:nvPr/>
        </p:nvGrpSpPr>
        <p:grpSpPr>
          <a:xfrm>
            <a:off x="36606" y="71063"/>
            <a:ext cx="9107394" cy="4818460"/>
            <a:chOff x="36606" y="153570"/>
            <a:chExt cx="12155394" cy="6486035"/>
          </a:xfrm>
        </p:grpSpPr>
        <p:grpSp>
          <p:nvGrpSpPr>
            <p:cNvPr id="7" name="Group 6">
              <a:extLst>
                <a:ext uri="{FF2B5EF4-FFF2-40B4-BE49-F238E27FC236}">
                  <a16:creationId xmlns:a16="http://schemas.microsoft.com/office/drawing/2014/main" id="{12339979-7328-4002-A6D5-73BA3AC12437}"/>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B7033819-6865-4DBD-AE0B-D8EDDC612D2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A2A965-1D7B-40B2-8C52-06341511262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E43C3ED1-CEB2-47FA-A948-51DF8E24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D25562BA-E900-4952-8C73-5BED07EACF7E}"/>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9" y="39476"/>
            <a:ext cx="646729" cy="657436"/>
          </a:xfrm>
          <a:prstGeom prst="ellipse">
            <a:avLst/>
          </a:prstGeom>
        </p:spPr>
      </p:pic>
      <p:sp>
        <p:nvSpPr>
          <p:cNvPr id="3" name="Text Placeholder 2">
            <a:extLst>
              <a:ext uri="{FF2B5EF4-FFF2-40B4-BE49-F238E27FC236}">
                <a16:creationId xmlns:a16="http://schemas.microsoft.com/office/drawing/2014/main" id="{9D441396-179A-44A1-A602-5B51F18E8249}"/>
              </a:ext>
            </a:extLst>
          </p:cNvPr>
          <p:cNvSpPr>
            <a:spLocks noGrp="1"/>
          </p:cNvSpPr>
          <p:nvPr>
            <p:ph type="body" idx="1"/>
          </p:nvPr>
        </p:nvSpPr>
        <p:spPr>
          <a:xfrm>
            <a:off x="1275550" y="1444606"/>
            <a:ext cx="3296450" cy="2911200"/>
          </a:xfrm>
        </p:spPr>
        <p:txBody>
          <a:bodyPr/>
          <a:lstStyle/>
          <a:p>
            <a:pPr>
              <a:buFont typeface="Wingdings" panose="05000000000000000000" pitchFamily="2" charset="2"/>
              <a:buChar char="q"/>
            </a:pPr>
            <a:r>
              <a:rPr lang="en-IN" dirty="0"/>
              <a:t>Location </a:t>
            </a:r>
          </a:p>
          <a:p>
            <a:pPr>
              <a:buFont typeface="Wingdings" panose="05000000000000000000" pitchFamily="2" charset="2"/>
              <a:buChar char="q"/>
            </a:pPr>
            <a:r>
              <a:rPr lang="en-IN" dirty="0"/>
              <a:t>Storage </a:t>
            </a:r>
          </a:p>
          <a:p>
            <a:pPr>
              <a:buFont typeface="Wingdings" panose="05000000000000000000" pitchFamily="2" charset="2"/>
              <a:buChar char="q"/>
            </a:pPr>
            <a:r>
              <a:rPr lang="en-IN" dirty="0"/>
              <a:t>Gallery </a:t>
            </a:r>
          </a:p>
          <a:p>
            <a:pPr>
              <a:buFont typeface="Wingdings" panose="05000000000000000000" pitchFamily="2" charset="2"/>
              <a:buChar char="q"/>
            </a:pPr>
            <a:r>
              <a:rPr lang="en-IN" dirty="0"/>
              <a:t>Call logs </a:t>
            </a:r>
          </a:p>
          <a:p>
            <a:pPr>
              <a:buFont typeface="Wingdings" panose="05000000000000000000" pitchFamily="2" charset="2"/>
              <a:buChar char="q"/>
            </a:pPr>
            <a:r>
              <a:rPr lang="en-IN" dirty="0"/>
              <a:t>Contacts</a:t>
            </a:r>
          </a:p>
          <a:p>
            <a:pPr>
              <a:buFont typeface="Wingdings" panose="05000000000000000000" pitchFamily="2" charset="2"/>
              <a:buChar char="q"/>
            </a:pPr>
            <a:r>
              <a:rPr lang="en-IN" dirty="0"/>
              <a:t>Accessibility </a:t>
            </a:r>
          </a:p>
          <a:p>
            <a:pPr>
              <a:buFont typeface="Wingdings" panose="05000000000000000000" pitchFamily="2" charset="2"/>
              <a:buChar char="q"/>
            </a:pPr>
            <a:r>
              <a:rPr lang="en-IN" dirty="0"/>
              <a:t>SMS </a:t>
            </a:r>
          </a:p>
          <a:p>
            <a:pPr>
              <a:buFont typeface="Wingdings" panose="05000000000000000000" pitchFamily="2" charset="2"/>
              <a:buChar char="q"/>
            </a:pPr>
            <a:r>
              <a:rPr lang="en-IN" dirty="0"/>
              <a:t>Camera </a:t>
            </a:r>
          </a:p>
          <a:p>
            <a:pPr>
              <a:buFont typeface="Wingdings" panose="05000000000000000000" pitchFamily="2" charset="2"/>
              <a:buChar char="q"/>
            </a:pPr>
            <a:r>
              <a:rPr lang="en-IN" dirty="0"/>
              <a:t>Mic </a:t>
            </a:r>
          </a:p>
        </p:txBody>
      </p:sp>
      <p:sp>
        <p:nvSpPr>
          <p:cNvPr id="2" name="TextBox 1">
            <a:extLst>
              <a:ext uri="{FF2B5EF4-FFF2-40B4-BE49-F238E27FC236}">
                <a16:creationId xmlns:a16="http://schemas.microsoft.com/office/drawing/2014/main" id="{BB4127CC-C14C-4F05-9519-E5B44992BFCB}"/>
              </a:ext>
            </a:extLst>
          </p:cNvPr>
          <p:cNvSpPr txBox="1"/>
          <p:nvPr/>
        </p:nvSpPr>
        <p:spPr>
          <a:xfrm>
            <a:off x="568619" y="4157065"/>
            <a:ext cx="4925466" cy="369332"/>
          </a:xfrm>
          <a:prstGeom prst="rect">
            <a:avLst/>
          </a:prstGeom>
          <a:noFill/>
        </p:spPr>
        <p:txBody>
          <a:bodyPr wrap="square" rtlCol="0">
            <a:spAutoFit/>
          </a:bodyPr>
          <a:lstStyle/>
          <a:p>
            <a:r>
              <a:rPr lang="en-IN" dirty="0"/>
              <a:t>Permissions – is the key for downloading apps </a:t>
            </a:r>
          </a:p>
        </p:txBody>
      </p:sp>
      <p:sp>
        <p:nvSpPr>
          <p:cNvPr id="9" name="Star: 32 Points 8">
            <a:extLst>
              <a:ext uri="{FF2B5EF4-FFF2-40B4-BE49-F238E27FC236}">
                <a16:creationId xmlns:a16="http://schemas.microsoft.com/office/drawing/2014/main" id="{F4549950-3E00-434F-B6D9-4F7C5897F1AE}"/>
              </a:ext>
            </a:extLst>
          </p:cNvPr>
          <p:cNvSpPr/>
          <p:nvPr/>
        </p:nvSpPr>
        <p:spPr>
          <a:xfrm>
            <a:off x="3865071" y="1653276"/>
            <a:ext cx="4925465" cy="2534692"/>
          </a:xfrm>
          <a:prstGeom prst="star3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C00000"/>
              </a:solidFill>
            </a:endParaRPr>
          </a:p>
        </p:txBody>
      </p:sp>
      <p:sp>
        <p:nvSpPr>
          <p:cNvPr id="15" name="TextBox 14">
            <a:extLst>
              <a:ext uri="{FF2B5EF4-FFF2-40B4-BE49-F238E27FC236}">
                <a16:creationId xmlns:a16="http://schemas.microsoft.com/office/drawing/2014/main" id="{98FE783E-473B-4200-BF4B-5833EA6C70C9}"/>
              </a:ext>
            </a:extLst>
          </p:cNvPr>
          <p:cNvSpPr txBox="1"/>
          <p:nvPr/>
        </p:nvSpPr>
        <p:spPr>
          <a:xfrm>
            <a:off x="5278931" y="2670475"/>
            <a:ext cx="3388659" cy="646331"/>
          </a:xfrm>
          <a:prstGeom prst="rect">
            <a:avLst/>
          </a:prstGeom>
          <a:noFill/>
        </p:spPr>
        <p:txBody>
          <a:bodyPr wrap="square" rtlCol="0">
            <a:spAutoFit/>
          </a:bodyPr>
          <a:lstStyle/>
          <a:p>
            <a:r>
              <a:rPr lang="en-IN" sz="3600" b="1" dirty="0"/>
              <a:t>Dangerous</a:t>
            </a:r>
          </a:p>
        </p:txBody>
      </p:sp>
      <p:sp>
        <p:nvSpPr>
          <p:cNvPr id="4" name="Rectangle 3">
            <a:extLst>
              <a:ext uri="{FF2B5EF4-FFF2-40B4-BE49-F238E27FC236}">
                <a16:creationId xmlns:a16="http://schemas.microsoft.com/office/drawing/2014/main" id="{4D94B4E6-D03C-447D-06B0-5F556F04D7D3}"/>
              </a:ext>
            </a:extLst>
          </p:cNvPr>
          <p:cNvSpPr/>
          <p:nvPr/>
        </p:nvSpPr>
        <p:spPr>
          <a:xfrm>
            <a:off x="40180" y="8706"/>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827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9231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1026" name="Picture 2">
            <a:extLst>
              <a:ext uri="{FF2B5EF4-FFF2-40B4-BE49-F238E27FC236}">
                <a16:creationId xmlns:a16="http://schemas.microsoft.com/office/drawing/2014/main" id="{357AE986-D878-43F9-9CBD-58AB8E3ADC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7456" y="1124746"/>
            <a:ext cx="3518297" cy="35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92F4C8DB-1737-FF4D-498C-B28A5E3D8B61}"/>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06073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422622"/>
            <a:ext cx="3457815" cy="369332"/>
          </a:xfrm>
          <a:prstGeom prst="rect">
            <a:avLst/>
          </a:prstGeom>
          <a:noFill/>
        </p:spPr>
        <p:txBody>
          <a:bodyPr wrap="square" rtlCol="0">
            <a:spAutoFit/>
          </a:bodyPr>
          <a:lstStyle/>
          <a:p>
            <a:r>
              <a:rPr lang="en-IN" dirty="0"/>
              <a:t>Online  Discounts – Cheap/free </a:t>
            </a:r>
          </a:p>
        </p:txBody>
      </p:sp>
      <p:sp>
        <p:nvSpPr>
          <p:cNvPr id="3" name="TextBox 2">
            <a:extLst>
              <a:ext uri="{FF2B5EF4-FFF2-40B4-BE49-F238E27FC236}">
                <a16:creationId xmlns:a16="http://schemas.microsoft.com/office/drawing/2014/main" id="{BB61C7D7-E282-4E39-9F1F-28665A8498F2}"/>
              </a:ext>
            </a:extLst>
          </p:cNvPr>
          <p:cNvSpPr txBox="1"/>
          <p:nvPr/>
        </p:nvSpPr>
        <p:spPr>
          <a:xfrm>
            <a:off x="354266" y="1859536"/>
            <a:ext cx="4555831" cy="2031325"/>
          </a:xfrm>
          <a:prstGeom prst="rect">
            <a:avLst/>
          </a:prstGeom>
          <a:noFill/>
        </p:spPr>
        <p:txBody>
          <a:bodyPr wrap="square" rtlCol="0">
            <a:spAutoFit/>
          </a:bodyPr>
          <a:lstStyle/>
          <a:p>
            <a:r>
              <a:rPr lang="en-IN" dirty="0"/>
              <a:t>Cheap and Fake Products - – All the glitters are not gold </a:t>
            </a:r>
          </a:p>
          <a:p>
            <a:endParaRPr lang="en-IN" dirty="0"/>
          </a:p>
          <a:p>
            <a:r>
              <a:rPr lang="en-IN" dirty="0"/>
              <a:t>Amazon, Flipkart, Snapdeal</a:t>
            </a:r>
          </a:p>
          <a:p>
            <a:endParaRPr lang="en-IN" dirty="0"/>
          </a:p>
          <a:p>
            <a:r>
              <a:rPr lang="en-IN" dirty="0"/>
              <a:t>Zomato, </a:t>
            </a:r>
            <a:r>
              <a:rPr lang="en-IN" dirty="0" err="1"/>
              <a:t>Swiggy</a:t>
            </a:r>
            <a:r>
              <a:rPr lang="en-IN" dirty="0"/>
              <a:t> </a:t>
            </a:r>
          </a:p>
          <a:p>
            <a:endParaRPr lang="en-IN" dirty="0"/>
          </a:p>
        </p:txBody>
      </p:sp>
      <p:pic>
        <p:nvPicPr>
          <p:cNvPr id="5122" name="Picture 2" descr="Paper Bags Near Wall">
            <a:extLst>
              <a:ext uri="{FF2B5EF4-FFF2-40B4-BE49-F238E27FC236}">
                <a16:creationId xmlns:a16="http://schemas.microsoft.com/office/drawing/2014/main" id="{DF7AB489-CACD-43C6-BE10-E0646CFD2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1462" y="1579566"/>
            <a:ext cx="3718272" cy="24763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E26A17-3175-0BB0-A882-879B337F886C}"/>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28927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69158"/>
            <a:ext cx="3457815" cy="646331"/>
          </a:xfrm>
          <a:prstGeom prst="rect">
            <a:avLst/>
          </a:prstGeom>
          <a:noFill/>
        </p:spPr>
        <p:txBody>
          <a:bodyPr wrap="square" rtlCol="0">
            <a:spAutoFit/>
          </a:bodyPr>
          <a:lstStyle/>
          <a:p>
            <a:r>
              <a:rPr lang="en-IN" sz="3600" dirty="0"/>
              <a:t>What to do </a:t>
            </a:r>
          </a:p>
        </p:txBody>
      </p:sp>
      <p:sp>
        <p:nvSpPr>
          <p:cNvPr id="3" name="TextBox 2">
            <a:extLst>
              <a:ext uri="{FF2B5EF4-FFF2-40B4-BE49-F238E27FC236}">
                <a16:creationId xmlns:a16="http://schemas.microsoft.com/office/drawing/2014/main" id="{BB61C7D7-E282-4E39-9F1F-28665A8498F2}"/>
              </a:ext>
            </a:extLst>
          </p:cNvPr>
          <p:cNvSpPr txBox="1"/>
          <p:nvPr/>
        </p:nvSpPr>
        <p:spPr>
          <a:xfrm>
            <a:off x="860613" y="1367760"/>
            <a:ext cx="4287690" cy="3139321"/>
          </a:xfrm>
          <a:prstGeom prst="rect">
            <a:avLst/>
          </a:prstGeom>
          <a:noFill/>
        </p:spPr>
        <p:txBody>
          <a:bodyPr wrap="square" rtlCol="0">
            <a:spAutoFit/>
          </a:bodyPr>
          <a:lstStyle/>
          <a:p>
            <a:pPr marL="285750" indent="-285750">
              <a:buFont typeface="Wingdings" panose="05000000000000000000" pitchFamily="2" charset="2"/>
              <a:buChar char="§"/>
            </a:pPr>
            <a:r>
              <a:rPr lang="en-IN" dirty="0" err="1"/>
              <a:t>RagaLabs</a:t>
            </a:r>
            <a:endParaRPr lang="en-IN" dirty="0"/>
          </a:p>
          <a:p>
            <a:pPr marL="285750" indent="-285750">
              <a:buFont typeface="Wingdings" panose="05000000000000000000" pitchFamily="2" charset="2"/>
              <a:buChar char="§"/>
            </a:pPr>
            <a:r>
              <a:rPr lang="en-IN" dirty="0"/>
              <a:t>Dark Telugu</a:t>
            </a:r>
          </a:p>
          <a:p>
            <a:pPr marL="285750" indent="-285750">
              <a:buFont typeface="Wingdings" panose="05000000000000000000" pitchFamily="2" charset="2"/>
              <a:buChar char="§"/>
            </a:pPr>
            <a:r>
              <a:rPr lang="en-IN" i="0" dirty="0">
                <a:effectLst/>
              </a:rPr>
              <a:t> </a:t>
            </a:r>
            <a:r>
              <a:rPr lang="en-IN" i="0" u="none" strike="noStrike" dirty="0">
                <a:effectLst/>
              </a:rPr>
              <a:t>National Geographic</a:t>
            </a:r>
          </a:p>
          <a:p>
            <a:pPr marL="285750" indent="-285750">
              <a:buFont typeface="Wingdings" panose="05000000000000000000" pitchFamily="2" charset="2"/>
              <a:buChar char="§"/>
            </a:pPr>
            <a:r>
              <a:rPr lang="en-IN" i="0" dirty="0">
                <a:effectLst/>
              </a:rPr>
              <a:t>Computerphile</a:t>
            </a:r>
            <a:r>
              <a:rPr lang="en-IN" dirty="0"/>
              <a:t> </a:t>
            </a:r>
          </a:p>
          <a:p>
            <a:pPr marL="285750" indent="-285750">
              <a:buFont typeface="Wingdings" panose="05000000000000000000" pitchFamily="2" charset="2"/>
              <a:buChar char="§"/>
            </a:pPr>
            <a:r>
              <a:rPr lang="en-IN" i="0" dirty="0">
                <a:effectLst/>
              </a:rPr>
              <a:t>Learn Engineering</a:t>
            </a:r>
          </a:p>
          <a:p>
            <a:pPr marL="285750" indent="-285750">
              <a:buFont typeface="Wingdings" panose="05000000000000000000" pitchFamily="2" charset="2"/>
              <a:buChar char="§"/>
            </a:pPr>
            <a:r>
              <a:rPr lang="en-IN" i="0" dirty="0" err="1">
                <a:effectLst/>
              </a:rPr>
              <a:t>Unacademy</a:t>
            </a:r>
            <a:endParaRPr lang="en-IN" i="0" dirty="0">
              <a:effectLst/>
            </a:endParaRPr>
          </a:p>
          <a:p>
            <a:pPr marL="285750" indent="-285750">
              <a:buFont typeface="Wingdings" panose="05000000000000000000" pitchFamily="2" charset="2"/>
              <a:buChar char="§"/>
            </a:pPr>
            <a:r>
              <a:rPr lang="en-IN" i="0" dirty="0" err="1">
                <a:effectLst/>
              </a:rPr>
              <a:t>Ve</a:t>
            </a:r>
            <a:r>
              <a:rPr lang="en-IN" i="0" dirty="0">
                <a:effectLst/>
              </a:rPr>
              <a:t> project 1</a:t>
            </a:r>
            <a:endParaRPr lang="en-IN" dirty="0"/>
          </a:p>
          <a:p>
            <a:pPr marL="285750" indent="-285750">
              <a:buFont typeface="Wingdings" panose="05000000000000000000" pitchFamily="2" charset="2"/>
              <a:buChar char="§"/>
            </a:pPr>
            <a:r>
              <a:rPr lang="en-IN" dirty="0"/>
              <a:t>Institute of human anatomy</a:t>
            </a:r>
          </a:p>
          <a:p>
            <a:pPr marL="285750" indent="-285750">
              <a:buFont typeface="Wingdings" panose="05000000000000000000" pitchFamily="2" charset="2"/>
              <a:buChar char="§"/>
            </a:pPr>
            <a:r>
              <a:rPr lang="en-IN" sz="1800" i="0" u="none" strike="noStrike" dirty="0">
                <a:effectLst/>
              </a:rPr>
              <a:t>GRANDPA KITCHEN</a:t>
            </a:r>
          </a:p>
          <a:p>
            <a:pPr marL="285750" indent="-285750">
              <a:buFont typeface="Wingdings" panose="05000000000000000000" pitchFamily="2" charset="2"/>
              <a:buChar char="§"/>
            </a:pPr>
            <a:r>
              <a:rPr lang="en-IN" dirty="0"/>
              <a:t>Amma </a:t>
            </a:r>
            <a:r>
              <a:rPr lang="en-IN" dirty="0" err="1"/>
              <a:t>Chethi</a:t>
            </a:r>
            <a:r>
              <a:rPr lang="en-IN" dirty="0"/>
              <a:t> </a:t>
            </a:r>
            <a:r>
              <a:rPr lang="en-IN" dirty="0" err="1"/>
              <a:t>Vanta</a:t>
            </a:r>
            <a:r>
              <a:rPr lang="en-IN" i="0" dirty="0">
                <a:effectLst/>
              </a:rPr>
              <a:t> </a:t>
            </a:r>
            <a:endParaRPr lang="en-IN" dirty="0"/>
          </a:p>
          <a:p>
            <a:endParaRPr lang="en-IN" dirty="0"/>
          </a:p>
        </p:txBody>
      </p:sp>
      <p:pic>
        <p:nvPicPr>
          <p:cNvPr id="5" name="Graphic 4" descr="Trophy outline">
            <a:extLst>
              <a:ext uri="{FF2B5EF4-FFF2-40B4-BE49-F238E27FC236}">
                <a16:creationId xmlns:a16="http://schemas.microsoft.com/office/drawing/2014/main" id="{F120EC13-2321-463D-946A-1C444BBB21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6222" y="1534405"/>
            <a:ext cx="2499713" cy="2499713"/>
          </a:xfrm>
          <a:prstGeom prst="rect">
            <a:avLst/>
          </a:prstGeom>
        </p:spPr>
      </p:pic>
      <p:sp>
        <p:nvSpPr>
          <p:cNvPr id="4" name="Rectangle 3">
            <a:extLst>
              <a:ext uri="{FF2B5EF4-FFF2-40B4-BE49-F238E27FC236}">
                <a16:creationId xmlns:a16="http://schemas.microsoft.com/office/drawing/2014/main" id="{535713EC-A5FB-EA4F-09B9-05F0B7C2B16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4682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4" name="TextBox 3">
            <a:extLst>
              <a:ext uri="{FF2B5EF4-FFF2-40B4-BE49-F238E27FC236}">
                <a16:creationId xmlns:a16="http://schemas.microsoft.com/office/drawing/2014/main" id="{9FB1E7F0-13AF-4851-BA3F-5FA1D3718618}"/>
              </a:ext>
            </a:extLst>
          </p:cNvPr>
          <p:cNvSpPr txBox="1"/>
          <p:nvPr/>
        </p:nvSpPr>
        <p:spPr>
          <a:xfrm>
            <a:off x="1152605" y="1152612"/>
            <a:ext cx="852221" cy="369332"/>
          </a:xfrm>
          <a:prstGeom prst="rect">
            <a:avLst/>
          </a:prstGeom>
          <a:noFill/>
        </p:spPr>
        <p:txBody>
          <a:bodyPr wrap="none" rtlCol="0">
            <a:spAutoFit/>
          </a:bodyPr>
          <a:lstStyle/>
          <a:p>
            <a:r>
              <a:rPr lang="en-IN" dirty="0"/>
              <a:t>LEARN </a:t>
            </a:r>
          </a:p>
        </p:txBody>
      </p:sp>
      <p:pic>
        <p:nvPicPr>
          <p:cNvPr id="7170" name="Picture 2" descr="Boy Using Silver Macbook Indoors">
            <a:extLst>
              <a:ext uri="{FF2B5EF4-FFF2-40B4-BE49-F238E27FC236}">
                <a16:creationId xmlns:a16="http://schemas.microsoft.com/office/drawing/2014/main" id="{C1B513F7-0373-4574-B9B5-AD3281FBE1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33" y="2049876"/>
            <a:ext cx="2780820" cy="194101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Man in Blue and White Stripe Polo Shirt Holding Banknote">
            <a:extLst>
              <a:ext uri="{FF2B5EF4-FFF2-40B4-BE49-F238E27FC236}">
                <a16:creationId xmlns:a16="http://schemas.microsoft.com/office/drawing/2014/main" id="{1C55903F-DD96-47D2-8090-493DCC7C6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8406" y="2049876"/>
            <a:ext cx="3164844" cy="210778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629B505-ED03-4A02-9D5F-F04655C4A836}"/>
              </a:ext>
            </a:extLst>
          </p:cNvPr>
          <p:cNvSpPr txBox="1"/>
          <p:nvPr/>
        </p:nvSpPr>
        <p:spPr>
          <a:xfrm>
            <a:off x="4578389" y="1097544"/>
            <a:ext cx="754437" cy="369332"/>
          </a:xfrm>
          <a:prstGeom prst="rect">
            <a:avLst/>
          </a:prstGeom>
          <a:noFill/>
        </p:spPr>
        <p:txBody>
          <a:bodyPr wrap="none" rtlCol="0">
            <a:spAutoFit/>
          </a:bodyPr>
          <a:lstStyle/>
          <a:p>
            <a:r>
              <a:rPr lang="en-IN" dirty="0"/>
              <a:t>EARN </a:t>
            </a:r>
          </a:p>
        </p:txBody>
      </p:sp>
      <p:sp>
        <p:nvSpPr>
          <p:cNvPr id="2" name="Rectangle 1">
            <a:extLst>
              <a:ext uri="{FF2B5EF4-FFF2-40B4-BE49-F238E27FC236}">
                <a16:creationId xmlns:a16="http://schemas.microsoft.com/office/drawing/2014/main" id="{BBF71C63-EA32-9D6E-0C00-F9FFDB4177D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44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1081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422622"/>
            <a:ext cx="3457815" cy="369332"/>
          </a:xfrm>
          <a:prstGeom prst="rect">
            <a:avLst/>
          </a:prstGeom>
          <a:noFill/>
        </p:spPr>
        <p:txBody>
          <a:bodyPr wrap="square" rtlCol="0">
            <a:spAutoFit/>
          </a:bodyPr>
          <a:lstStyle/>
          <a:p>
            <a:r>
              <a:rPr lang="en-IN" dirty="0"/>
              <a:t>Stock / Schemes </a:t>
            </a:r>
          </a:p>
        </p:txBody>
      </p:sp>
      <p:sp>
        <p:nvSpPr>
          <p:cNvPr id="4" name="TextBox 3">
            <a:extLst>
              <a:ext uri="{FF2B5EF4-FFF2-40B4-BE49-F238E27FC236}">
                <a16:creationId xmlns:a16="http://schemas.microsoft.com/office/drawing/2014/main" id="{9FB1E7F0-13AF-4851-BA3F-5FA1D3718618}"/>
              </a:ext>
            </a:extLst>
          </p:cNvPr>
          <p:cNvSpPr txBox="1"/>
          <p:nvPr/>
        </p:nvSpPr>
        <p:spPr>
          <a:xfrm>
            <a:off x="607039" y="1152612"/>
            <a:ext cx="3811279" cy="369332"/>
          </a:xfrm>
          <a:prstGeom prst="rect">
            <a:avLst/>
          </a:prstGeom>
          <a:noFill/>
        </p:spPr>
        <p:txBody>
          <a:bodyPr wrap="square" rtlCol="0">
            <a:spAutoFit/>
          </a:bodyPr>
          <a:lstStyle/>
          <a:p>
            <a:r>
              <a:rPr lang="en-IN" dirty="0"/>
              <a:t>SEBI – brokers approved applications  </a:t>
            </a:r>
          </a:p>
        </p:txBody>
      </p:sp>
      <p:pic>
        <p:nvPicPr>
          <p:cNvPr id="8194" name="Picture 2" descr="Piggy Bank With Coins">
            <a:extLst>
              <a:ext uri="{FF2B5EF4-FFF2-40B4-BE49-F238E27FC236}">
                <a16:creationId xmlns:a16="http://schemas.microsoft.com/office/drawing/2014/main" id="{0AD5971A-4A6C-4C01-93BA-8AA00A725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665" y="1882602"/>
            <a:ext cx="3734806" cy="24425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25177AC-0EF6-4566-B45F-E5E508E15410}"/>
              </a:ext>
            </a:extLst>
          </p:cNvPr>
          <p:cNvSpPr txBox="1"/>
          <p:nvPr/>
        </p:nvSpPr>
        <p:spPr>
          <a:xfrm>
            <a:off x="4493863" y="1174384"/>
            <a:ext cx="3811279" cy="369332"/>
          </a:xfrm>
          <a:prstGeom prst="rect">
            <a:avLst/>
          </a:prstGeom>
          <a:noFill/>
        </p:spPr>
        <p:txBody>
          <a:bodyPr wrap="square" rtlCol="0">
            <a:spAutoFit/>
          </a:bodyPr>
          <a:lstStyle/>
          <a:p>
            <a:r>
              <a:rPr lang="en-IN" dirty="0"/>
              <a:t>Schemes from gov.in sites  </a:t>
            </a:r>
          </a:p>
        </p:txBody>
      </p:sp>
      <p:pic>
        <p:nvPicPr>
          <p:cNvPr id="5" name="Picture 4">
            <a:extLst>
              <a:ext uri="{FF2B5EF4-FFF2-40B4-BE49-F238E27FC236}">
                <a16:creationId xmlns:a16="http://schemas.microsoft.com/office/drawing/2014/main" id="{2C2F333E-5922-4BB7-A511-425EFD4A7237}"/>
              </a:ext>
            </a:extLst>
          </p:cNvPr>
          <p:cNvPicPr>
            <a:picLocks noChangeAspect="1"/>
          </p:cNvPicPr>
          <p:nvPr/>
        </p:nvPicPr>
        <p:blipFill>
          <a:blip r:embed="rId5"/>
          <a:stretch>
            <a:fillRect/>
          </a:stretch>
        </p:blipFill>
        <p:spPr>
          <a:xfrm>
            <a:off x="4419588" y="2000772"/>
            <a:ext cx="4510529" cy="1964724"/>
          </a:xfrm>
          <a:prstGeom prst="rect">
            <a:avLst/>
          </a:prstGeom>
        </p:spPr>
      </p:pic>
      <p:sp>
        <p:nvSpPr>
          <p:cNvPr id="3" name="Rectangle 2">
            <a:extLst>
              <a:ext uri="{FF2B5EF4-FFF2-40B4-BE49-F238E27FC236}">
                <a16:creationId xmlns:a16="http://schemas.microsoft.com/office/drawing/2014/main" id="{71B143F2-DC5B-3868-88CA-89AEDB9F2432}"/>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18668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49319" y="1118288"/>
            <a:ext cx="4169028"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ANTIVIRUS AND SECURITY:</a:t>
            </a:r>
          </a:p>
        </p:txBody>
      </p:sp>
      <p:sp>
        <p:nvSpPr>
          <p:cNvPr id="364547" name="Rectangle 3"/>
          <p:cNvSpPr>
            <a:spLocks noGrp="1" noChangeArrowheads="1"/>
          </p:cNvSpPr>
          <p:nvPr>
            <p:ph type="body" idx="1"/>
          </p:nvPr>
        </p:nvSpPr>
        <p:spPr>
          <a:xfrm>
            <a:off x="3912781" y="1621563"/>
            <a:ext cx="4824476"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Need  of an antivirus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 Purpose of the antivirus solution or software is to guard against malicious software or scripts by blocking or quarantining this software that is identified, and alerting administrators that such action has taken place. The solution would detect and report on different types of malicious software that may be introduced or attempted to be installed on the systems and network, including endpoints such as mobile devices, desktops, laptops, servers, etc. </a:t>
            </a:r>
            <a:endParaRPr lang="en-IN"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11" name="image9.png">
            <a:extLst>
              <a:ext uri="{FF2B5EF4-FFF2-40B4-BE49-F238E27FC236}">
                <a16:creationId xmlns:a16="http://schemas.microsoft.com/office/drawing/2014/main" id="{8A445072-7219-4526-AD7C-6BBAAA383AF9}"/>
              </a:ext>
            </a:extLst>
          </p:cNvPr>
          <p:cNvPicPr/>
          <p:nvPr/>
        </p:nvPicPr>
        <p:blipFill>
          <a:blip r:embed="rId3"/>
          <a:srcRect/>
          <a:stretch>
            <a:fillRect/>
          </a:stretch>
        </p:blipFill>
        <p:spPr>
          <a:xfrm>
            <a:off x="156020" y="1792588"/>
            <a:ext cx="3454909" cy="2527434"/>
          </a:xfrm>
          <a:prstGeom prst="rect">
            <a:avLst/>
          </a:prstGeom>
          <a:ln/>
        </p:spPr>
      </p:pic>
      <p:grpSp>
        <p:nvGrpSpPr>
          <p:cNvPr id="5" name="Group 4">
            <a:extLst>
              <a:ext uri="{FF2B5EF4-FFF2-40B4-BE49-F238E27FC236}">
                <a16:creationId xmlns:a16="http://schemas.microsoft.com/office/drawing/2014/main" id="{06972D2B-6AEC-41AF-B320-2E6BD436E7B3}"/>
              </a:ext>
            </a:extLst>
          </p:cNvPr>
          <p:cNvGrpSpPr/>
          <p:nvPr/>
        </p:nvGrpSpPr>
        <p:grpSpPr>
          <a:xfrm>
            <a:off x="36606" y="110818"/>
            <a:ext cx="9107394" cy="4818460"/>
            <a:chOff x="36606" y="153570"/>
            <a:chExt cx="12155394" cy="6486035"/>
          </a:xfrm>
        </p:grpSpPr>
        <p:grpSp>
          <p:nvGrpSpPr>
            <p:cNvPr id="6" name="Group 5">
              <a:extLst>
                <a:ext uri="{FF2B5EF4-FFF2-40B4-BE49-F238E27FC236}">
                  <a16:creationId xmlns:a16="http://schemas.microsoft.com/office/drawing/2014/main" id="{DE4012DE-9031-44B7-A56B-70B37C8F6AC5}"/>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7FD89ACB-BCE1-4CD3-BD56-CB35A5D41BA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1BAA3E2-CA6C-4A85-916A-0202498C374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Icon&#10;&#10;Description automatically generated with medium confidence">
              <a:extLst>
                <a:ext uri="{FF2B5EF4-FFF2-40B4-BE49-F238E27FC236}">
                  <a16:creationId xmlns:a16="http://schemas.microsoft.com/office/drawing/2014/main" id="{2E3DD69E-1444-416C-B5F5-0C98968E4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8A718D60-1CF1-41F8-BB7B-AE1DB9D1D3B1}"/>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41A3798E-A6EF-65E7-DDDE-9E89FEB6AB6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0130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413277" y="821217"/>
            <a:ext cx="4169028"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mn-lt"/>
              </a:rPr>
              <a:t>ANTIVIRUS AND SECURITY:</a:t>
            </a:r>
          </a:p>
        </p:txBody>
      </p:sp>
      <p:grpSp>
        <p:nvGrpSpPr>
          <p:cNvPr id="11" name="Group 10">
            <a:extLst>
              <a:ext uri="{FF2B5EF4-FFF2-40B4-BE49-F238E27FC236}">
                <a16:creationId xmlns:a16="http://schemas.microsoft.com/office/drawing/2014/main" id="{F0355E16-E729-44E5-BA06-FCFB47DD6697}"/>
              </a:ext>
            </a:extLst>
          </p:cNvPr>
          <p:cNvGrpSpPr/>
          <p:nvPr/>
        </p:nvGrpSpPr>
        <p:grpSpPr>
          <a:xfrm>
            <a:off x="36606" y="110818"/>
            <a:ext cx="9107394" cy="4818460"/>
            <a:chOff x="36606" y="153570"/>
            <a:chExt cx="12155394" cy="6486035"/>
          </a:xfrm>
        </p:grpSpPr>
        <p:grpSp>
          <p:nvGrpSpPr>
            <p:cNvPr id="12" name="Group 11">
              <a:extLst>
                <a:ext uri="{FF2B5EF4-FFF2-40B4-BE49-F238E27FC236}">
                  <a16:creationId xmlns:a16="http://schemas.microsoft.com/office/drawing/2014/main" id="{884CA778-5498-493A-BAD1-B46E3720F706}"/>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0EC72462-0A63-4FB6-ACC6-480740C1E00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41470DA-4F74-4A95-B8DB-A4F7B410504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Icon&#10;&#10;Description automatically generated with medium confidence">
              <a:extLst>
                <a:ext uri="{FF2B5EF4-FFF2-40B4-BE49-F238E27FC236}">
                  <a16:creationId xmlns:a16="http://schemas.microsoft.com/office/drawing/2014/main" id="{A0921FC4-8B20-431E-8260-228A86D90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E4401F2B-C103-47FD-8215-167EACACE7B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pic>
        <p:nvPicPr>
          <p:cNvPr id="5" name="Picture 4">
            <a:extLst>
              <a:ext uri="{FF2B5EF4-FFF2-40B4-BE49-F238E27FC236}">
                <a16:creationId xmlns:a16="http://schemas.microsoft.com/office/drawing/2014/main" id="{4A8581C3-4B10-47C1-868C-5E84AE828341}"/>
              </a:ext>
            </a:extLst>
          </p:cNvPr>
          <p:cNvPicPr>
            <a:picLocks noChangeAspect="1"/>
          </p:cNvPicPr>
          <p:nvPr/>
        </p:nvPicPr>
        <p:blipFill>
          <a:blip r:embed="rId5"/>
          <a:stretch>
            <a:fillRect/>
          </a:stretch>
        </p:blipFill>
        <p:spPr>
          <a:xfrm>
            <a:off x="1539995" y="1952222"/>
            <a:ext cx="6743393" cy="1239055"/>
          </a:xfrm>
          <a:prstGeom prst="rect">
            <a:avLst/>
          </a:prstGeom>
        </p:spPr>
      </p:pic>
      <p:sp>
        <p:nvSpPr>
          <p:cNvPr id="6" name="TextBox 5">
            <a:extLst>
              <a:ext uri="{FF2B5EF4-FFF2-40B4-BE49-F238E27FC236}">
                <a16:creationId xmlns:a16="http://schemas.microsoft.com/office/drawing/2014/main" id="{D5849457-A7C8-4566-B016-999F6EA0DDBE}"/>
              </a:ext>
            </a:extLst>
          </p:cNvPr>
          <p:cNvSpPr txBox="1"/>
          <p:nvPr/>
        </p:nvSpPr>
        <p:spPr>
          <a:xfrm>
            <a:off x="6439219" y="4381527"/>
            <a:ext cx="2668174" cy="246221"/>
          </a:xfrm>
          <a:prstGeom prst="rect">
            <a:avLst/>
          </a:prstGeom>
          <a:noFill/>
        </p:spPr>
        <p:txBody>
          <a:bodyPr wrap="square" rtlCol="0">
            <a:spAutoFit/>
          </a:bodyPr>
          <a:lstStyle/>
          <a:p>
            <a:r>
              <a:rPr lang="en-IN" sz="1000" dirty="0">
                <a:hlinkClick r:id="rId6"/>
              </a:rPr>
              <a:t>Source :https://www.av-comparatives.org</a:t>
            </a:r>
            <a:endParaRPr lang="en-IN" sz="1000" dirty="0"/>
          </a:p>
        </p:txBody>
      </p:sp>
      <p:sp>
        <p:nvSpPr>
          <p:cNvPr id="2" name="TextBox 1">
            <a:extLst>
              <a:ext uri="{FF2B5EF4-FFF2-40B4-BE49-F238E27FC236}">
                <a16:creationId xmlns:a16="http://schemas.microsoft.com/office/drawing/2014/main" id="{5E1C44AF-6268-457F-AED0-D861B0A227BD}"/>
              </a:ext>
            </a:extLst>
          </p:cNvPr>
          <p:cNvSpPr txBox="1"/>
          <p:nvPr/>
        </p:nvSpPr>
        <p:spPr>
          <a:xfrm>
            <a:off x="545566" y="3636179"/>
            <a:ext cx="8083604" cy="646331"/>
          </a:xfrm>
          <a:prstGeom prst="rect">
            <a:avLst/>
          </a:prstGeom>
          <a:noFill/>
        </p:spPr>
        <p:txBody>
          <a:bodyPr wrap="square" rtlCol="0">
            <a:spAutoFit/>
          </a:bodyPr>
          <a:lstStyle/>
          <a:p>
            <a:r>
              <a:rPr lang="en-IN" dirty="0"/>
              <a:t>Use </a:t>
            </a:r>
            <a:r>
              <a:rPr lang="en-IN" b="1" dirty="0"/>
              <a:t>only one </a:t>
            </a:r>
            <a:r>
              <a:rPr lang="en-IN" dirty="0"/>
              <a:t>antivirus from the </a:t>
            </a:r>
            <a:r>
              <a:rPr lang="en-IN" b="1" dirty="0"/>
              <a:t>real site /app store on your devices</a:t>
            </a:r>
          </a:p>
          <a:p>
            <a:r>
              <a:rPr lang="en-IN" b="1" dirty="0"/>
              <a:t> (Mobile Phones/desktop/laptop/tablet computers </a:t>
            </a:r>
            <a:r>
              <a:rPr lang="en-IN" dirty="0"/>
              <a:t>else it will </a:t>
            </a:r>
            <a:r>
              <a:rPr lang="en-IN" b="1" dirty="0"/>
              <a:t>slowdown </a:t>
            </a:r>
          </a:p>
        </p:txBody>
      </p:sp>
      <p:sp>
        <p:nvSpPr>
          <p:cNvPr id="3" name="Rectangle 2">
            <a:extLst>
              <a:ext uri="{FF2B5EF4-FFF2-40B4-BE49-F238E27FC236}">
                <a16:creationId xmlns:a16="http://schemas.microsoft.com/office/drawing/2014/main" id="{1A3B71C9-0979-00C9-59CD-42FFAFBD240E}"/>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4203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9231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0" name="TextBox 19">
            <a:extLst>
              <a:ext uri="{FF2B5EF4-FFF2-40B4-BE49-F238E27FC236}">
                <a16:creationId xmlns:a16="http://schemas.microsoft.com/office/drawing/2014/main" id="{F8DF43C7-99F8-481B-A29C-0CE8D25B6A35}"/>
              </a:ext>
            </a:extLst>
          </p:cNvPr>
          <p:cNvSpPr txBox="1"/>
          <p:nvPr/>
        </p:nvSpPr>
        <p:spPr>
          <a:xfrm>
            <a:off x="197702" y="827195"/>
            <a:ext cx="5158069" cy="3877985"/>
          </a:xfrm>
          <a:prstGeom prst="rect">
            <a:avLst/>
          </a:prstGeom>
          <a:noFill/>
        </p:spPr>
        <p:txBody>
          <a:bodyPr wrap="square">
            <a:spAutoFit/>
          </a:bodyPr>
          <a:lstStyle/>
          <a:p>
            <a:pPr fontAlgn="base">
              <a:buFont typeface="+mj-lt"/>
              <a:buAutoNum type="arabicPeriod"/>
            </a:pPr>
            <a:r>
              <a:rPr lang="en-US" sz="1600" b="1" i="0" dirty="0">
                <a:solidFill>
                  <a:srgbClr val="535353"/>
                </a:solidFill>
                <a:effectLst/>
              </a:rPr>
              <a:t>Session management</a:t>
            </a:r>
            <a:r>
              <a:rPr lang="en-US" sz="1600" b="1" dirty="0">
                <a:solidFill>
                  <a:srgbClr val="535353"/>
                </a:solidFill>
              </a:rPr>
              <a:t> - </a:t>
            </a:r>
            <a:endParaRPr lang="en-US" sz="1600" b="0" i="0" dirty="0">
              <a:solidFill>
                <a:srgbClr val="535353"/>
              </a:solidFill>
              <a:effectLst/>
            </a:endParaRPr>
          </a:p>
          <a:p>
            <a:pPr fontAlgn="base"/>
            <a:r>
              <a:rPr kumimoji="0" lang="te-IN" altLang="en-US" sz="1600" b="0" i="0" u="none" strike="noStrike" cap="none" normalizeH="0" baseline="0" dirty="0">
                <a:ln>
                  <a:noFill/>
                </a:ln>
                <a:solidFill>
                  <a:srgbClr val="202124"/>
                </a:solidFill>
                <a:effectLst/>
                <a:latin typeface="inherit"/>
                <a:cs typeface="Gautami" panose="020B0502040204020203" pitchFamily="34" charset="0"/>
              </a:rPr>
              <a:t>ఉదాహరణకు</a:t>
            </a:r>
            <a:r>
              <a:rPr kumimoji="0" lang="en-US" altLang="en-US" sz="16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600" b="0" i="0" u="none" strike="noStrike" cap="none" normalizeH="0" baseline="0" dirty="0">
                <a:ln>
                  <a:noFill/>
                </a:ln>
                <a:solidFill>
                  <a:srgbClr val="202124"/>
                </a:solidFill>
                <a:effectLst/>
                <a:latin typeface="inherit"/>
                <a:cs typeface="Gautami" panose="020B0502040204020203" pitchFamily="34" charset="0"/>
              </a:rPr>
              <a:t>కుకీలు వెబ్‌సైట్‌లను వినియోగదారులను గుర్తించడానికి మరియు వారి వ్యక్తిగత లాగిన్ సమాచారం మరియు స్పోర్ట్స్ న్యూస్ వర్సెస్ పాలిటిక్స్ వంటి ప్రాధాన్యతలను రీకాల్ చేయడానికి అనుమతిస్తాయి</a:t>
            </a:r>
            <a:endParaRPr kumimoji="0" lang="en-IN" altLang="en-US" sz="1600" b="0" i="0" u="none" strike="noStrike" cap="none" normalizeH="0" baseline="0" dirty="0">
              <a:ln>
                <a:noFill/>
              </a:ln>
              <a:solidFill>
                <a:srgbClr val="202124"/>
              </a:solidFill>
              <a:effectLst/>
              <a:latin typeface="inherit"/>
              <a:cs typeface="Gautami" panose="020B0502040204020203" pitchFamily="34" charset="0"/>
            </a:endParaRPr>
          </a:p>
          <a:p>
            <a:pPr fontAlgn="base"/>
            <a:r>
              <a:rPr kumimoji="0" lang="en-US" altLang="en-US" sz="600" b="0" i="0" u="none" strike="noStrike" cap="none" normalizeH="0" baseline="0" dirty="0">
                <a:ln>
                  <a:noFill/>
                </a:ln>
                <a:solidFill>
                  <a:schemeClr val="tx1"/>
                </a:solidFill>
                <a:effectLst/>
              </a:rPr>
              <a:t> </a:t>
            </a:r>
            <a:r>
              <a:rPr lang="en-US" altLang="en-US" dirty="0">
                <a:latin typeface="Arial" panose="020B0604020202020204" pitchFamily="34" charset="0"/>
              </a:rPr>
              <a:t>2. </a:t>
            </a:r>
            <a:r>
              <a:rPr lang="en-US" sz="1600" b="1" i="0" dirty="0">
                <a:solidFill>
                  <a:srgbClr val="535353"/>
                </a:solidFill>
                <a:effectLst/>
              </a:rPr>
              <a:t>Personalization.</a:t>
            </a:r>
            <a:r>
              <a:rPr lang="en-US" sz="1600" b="0" i="0" dirty="0">
                <a:solidFill>
                  <a:srgbClr val="535353"/>
                </a:solidFill>
                <a:effectLst/>
              </a:rPr>
              <a:t> </a:t>
            </a:r>
            <a:r>
              <a:rPr kumimoji="0" lang="te-IN" altLang="en-US" sz="1600" b="0" i="0" u="none" strike="noStrike" cap="none" normalizeH="0" baseline="0" dirty="0">
                <a:ln>
                  <a:noFill/>
                </a:ln>
                <a:solidFill>
                  <a:srgbClr val="202124"/>
                </a:solidFill>
                <a:effectLst/>
                <a:cs typeface="Gautami" panose="020B0502040204020203" pitchFamily="34" charset="0"/>
              </a:rPr>
              <a:t> </a:t>
            </a:r>
            <a:r>
              <a:rPr kumimoji="0" lang="te-IN" altLang="en-US" sz="1600" b="0" i="0" u="none" strike="noStrike" cap="none" normalizeH="0" baseline="0" dirty="0">
                <a:ln>
                  <a:noFill/>
                </a:ln>
                <a:solidFill>
                  <a:srgbClr val="202124"/>
                </a:solidFill>
                <a:effectLst/>
                <a:latin typeface="inherit"/>
                <a:cs typeface="Gautami" panose="020B0502040204020203" pitchFamily="34" charset="0"/>
              </a:rPr>
              <a:t>మీ సెషన్‌లను వ్యక్తిగతీకరించడానికి కుకీలను ఉపయోగించే ప్రధాన మార్గం అనుకూలీకరించిన ప్రకటన. మీరు సైట్ యొక్క కొన్ని అంశాలు లేదా భాగాలను చూడవచ్చు మరియు మీరు ఆనందించే లక్ష్య ప్రకటనలను రూపొందించడంలో సహాయపడటానికి కుకీలు ఈ డేటాను ఉపయోగిస్తాయి</a:t>
            </a:r>
            <a:endParaRPr kumimoji="0" lang="en-IN" altLang="en-US" sz="1600" b="0" i="0" u="none" strike="noStrike" cap="none" normalizeH="0" baseline="0" dirty="0">
              <a:ln>
                <a:noFill/>
              </a:ln>
              <a:solidFill>
                <a:srgbClr val="202124"/>
              </a:solidFill>
              <a:effectLst/>
              <a:latin typeface="inherit"/>
              <a:cs typeface="Gautami" panose="020B0502040204020203" pitchFamily="34" charset="0"/>
            </a:endParaRPr>
          </a:p>
          <a:p>
            <a:pPr fontAlgn="base"/>
            <a:r>
              <a:rPr kumimoji="0" lang="te-IN" altLang="en-US" sz="1800" b="0" i="0" u="none" strike="noStrike" cap="none" normalizeH="0" baseline="0" dirty="0">
                <a:ln>
                  <a:noFill/>
                </a:ln>
                <a:solidFill>
                  <a:srgbClr val="202124"/>
                </a:solidFill>
                <a:effectLst/>
                <a:latin typeface="inherit"/>
                <a:cs typeface="Gautami" panose="020B0502040204020203" pitchFamily="34" charset="0"/>
              </a:rPr>
              <a:t> </a:t>
            </a:r>
            <a:r>
              <a:rPr lang="en-IN" altLang="en-US" dirty="0">
                <a:solidFill>
                  <a:srgbClr val="202124"/>
                </a:solidFill>
                <a:latin typeface="inherit"/>
                <a:cs typeface="Gautami" panose="020B0502040204020203" pitchFamily="34" charset="0"/>
              </a:rPr>
              <a:t>3.</a:t>
            </a:r>
            <a:r>
              <a:rPr lang="en-US" sz="1600" b="1" i="0" dirty="0">
                <a:solidFill>
                  <a:srgbClr val="535353"/>
                </a:solidFill>
                <a:effectLst/>
              </a:rPr>
              <a:t>Tracking.</a:t>
            </a:r>
            <a:r>
              <a:rPr lang="en-US" sz="1600" b="0" i="0" dirty="0">
                <a:solidFill>
                  <a:srgbClr val="535353"/>
                </a:solidFill>
                <a:effectLst/>
              </a:rPr>
              <a:t> </a:t>
            </a:r>
            <a:r>
              <a:rPr kumimoji="0" lang="te-IN" altLang="en-US" sz="1600" b="0" i="0" u="none" strike="noStrike" cap="none" normalizeH="0" baseline="0" dirty="0">
                <a:ln>
                  <a:noFill/>
                </a:ln>
                <a:solidFill>
                  <a:srgbClr val="202124"/>
                </a:solidFill>
                <a:effectLst/>
                <a:latin typeface="inherit"/>
                <a:cs typeface="Gautami" panose="020B0502040204020203" pitchFamily="34" charset="0"/>
              </a:rPr>
              <a:t>వినియోగదారులు గతంలో చూసిన వస్తువులను ట్రాక్ చేయడానికి షాపింగ్ సైట్‌లు కుక్కీలను ఉపయోగిస్తాయి</a:t>
            </a:r>
            <a:r>
              <a:rPr kumimoji="0" lang="en-US" altLang="en-US" sz="1600" b="0" i="0" u="none" strike="noStrike" cap="none" normalizeH="0" baseline="0" dirty="0">
                <a:ln>
                  <a:noFill/>
                </a:ln>
                <a:solidFill>
                  <a:srgbClr val="202124"/>
                </a:solidFill>
                <a:effectLst/>
                <a:latin typeface="inherit"/>
                <a:cs typeface="Gautami" panose="020B0502040204020203" pitchFamily="34" charset="0"/>
              </a:rPr>
              <a:t>, </a:t>
            </a:r>
            <a:r>
              <a:rPr kumimoji="0" lang="te-IN" altLang="en-US" sz="1600" b="0" i="0" u="none" strike="noStrike" cap="none" normalizeH="0" baseline="0" dirty="0">
                <a:ln>
                  <a:noFill/>
                </a:ln>
                <a:solidFill>
                  <a:srgbClr val="202124"/>
                </a:solidFill>
                <a:effectLst/>
                <a:latin typeface="inherit"/>
                <a:cs typeface="Gautami" panose="020B0502040204020203" pitchFamily="34" charset="0"/>
              </a:rPr>
              <a:t>సైట్‌లు తమకు నచ్చిన ఇతర వస్తువులను సూచించడానికి మరియు వస్తువులను షాపింగ్ కార్ట్‌లలో ఉంచడానికి వీలు కల్పిస్తాయి.</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algn="l" fontAlgn="base"/>
            <a:endParaRPr lang="en-US" b="0" i="0" dirty="0">
              <a:solidFill>
                <a:srgbClr val="535353"/>
              </a:solidFill>
              <a:effectLst/>
              <a:latin typeface="MuseoSans"/>
            </a:endParaRPr>
          </a:p>
        </p:txBody>
      </p:sp>
      <p:pic>
        <p:nvPicPr>
          <p:cNvPr id="12" name="Picture 11" descr="Driving Pusheen">
            <a:extLst>
              <a:ext uri="{FF2B5EF4-FFF2-40B4-BE49-F238E27FC236}">
                <a16:creationId xmlns:a16="http://schemas.microsoft.com/office/drawing/2014/main" id="{62E7ABF1-538D-414E-9392-8AD3D3B421C1}"/>
              </a:ext>
            </a:extLst>
          </p:cNvPr>
          <p:cNvPicPr>
            <a:picLocks noChangeAspect="1"/>
          </p:cNvPicPr>
          <p:nvPr/>
        </p:nvPicPr>
        <p:blipFill>
          <a:blip r:embed="rId5"/>
          <a:stretch>
            <a:fillRect/>
          </a:stretch>
        </p:blipFill>
        <p:spPr>
          <a:xfrm>
            <a:off x="5136298" y="704407"/>
            <a:ext cx="3810000" cy="3810000"/>
          </a:xfrm>
          <a:prstGeom prst="rect">
            <a:avLst/>
          </a:prstGeom>
        </p:spPr>
      </p:pic>
      <p:sp>
        <p:nvSpPr>
          <p:cNvPr id="2" name="Rectangle 1">
            <a:extLst>
              <a:ext uri="{FF2B5EF4-FFF2-40B4-BE49-F238E27FC236}">
                <a16:creationId xmlns:a16="http://schemas.microsoft.com/office/drawing/2014/main" id="{272E9408-0B98-6E4C-89CD-B35A50E41617}"/>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60408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56020" y="1221154"/>
            <a:ext cx="4169028"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ANTIVIRUS AND SECURITY:</a:t>
            </a:r>
          </a:p>
        </p:txBody>
      </p:sp>
      <p:sp>
        <p:nvSpPr>
          <p:cNvPr id="364547" name="Rectangle 3"/>
          <p:cNvSpPr>
            <a:spLocks noGrp="1" noChangeArrowheads="1"/>
          </p:cNvSpPr>
          <p:nvPr>
            <p:ph type="body" idx="1"/>
          </p:nvPr>
        </p:nvSpPr>
        <p:spPr>
          <a:xfrm>
            <a:off x="3912781" y="1621563"/>
            <a:ext cx="4824476"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Where to install the antivirus</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 It should be installed on each and every device which is available. Anti-virus software should also be deployed on the network, including internet gateway, servers and end-user systems for protection from malicious code. The anti-virus solution should be properly maintained and updated accordingly.</a:t>
            </a:r>
            <a:endParaRPr lang="en-IN"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11" name="image9.png">
            <a:extLst>
              <a:ext uri="{FF2B5EF4-FFF2-40B4-BE49-F238E27FC236}">
                <a16:creationId xmlns:a16="http://schemas.microsoft.com/office/drawing/2014/main" id="{8A445072-7219-4526-AD7C-6BBAAA383AF9}"/>
              </a:ext>
            </a:extLst>
          </p:cNvPr>
          <p:cNvPicPr/>
          <p:nvPr/>
        </p:nvPicPr>
        <p:blipFill>
          <a:blip r:embed="rId2"/>
          <a:srcRect/>
          <a:stretch>
            <a:fillRect/>
          </a:stretch>
        </p:blipFill>
        <p:spPr>
          <a:xfrm>
            <a:off x="156020" y="1792588"/>
            <a:ext cx="3454909" cy="2527434"/>
          </a:xfrm>
          <a:prstGeom prst="rect">
            <a:avLst/>
          </a:prstGeom>
          <a:ln/>
        </p:spPr>
      </p:pic>
      <p:grpSp>
        <p:nvGrpSpPr>
          <p:cNvPr id="5" name="Group 4">
            <a:extLst>
              <a:ext uri="{FF2B5EF4-FFF2-40B4-BE49-F238E27FC236}">
                <a16:creationId xmlns:a16="http://schemas.microsoft.com/office/drawing/2014/main" id="{23683BA5-6D42-415F-92D5-C34DF60DF371}"/>
              </a:ext>
            </a:extLst>
          </p:cNvPr>
          <p:cNvGrpSpPr/>
          <p:nvPr/>
        </p:nvGrpSpPr>
        <p:grpSpPr>
          <a:xfrm>
            <a:off x="36606" y="110818"/>
            <a:ext cx="9107394" cy="4818460"/>
            <a:chOff x="36606" y="153570"/>
            <a:chExt cx="12155394" cy="6486035"/>
          </a:xfrm>
        </p:grpSpPr>
        <p:grpSp>
          <p:nvGrpSpPr>
            <p:cNvPr id="6" name="Group 5">
              <a:extLst>
                <a:ext uri="{FF2B5EF4-FFF2-40B4-BE49-F238E27FC236}">
                  <a16:creationId xmlns:a16="http://schemas.microsoft.com/office/drawing/2014/main" id="{7FC8D834-D489-46EB-B719-60719784C2A9}"/>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19F422B7-2B22-49DF-A292-DC92A9E39D0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C960A37-1827-4AE5-BC45-F5C4A8AA2DE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Icon&#10;&#10;Description automatically generated with medium confidence">
              <a:extLst>
                <a:ext uri="{FF2B5EF4-FFF2-40B4-BE49-F238E27FC236}">
                  <a16:creationId xmlns:a16="http://schemas.microsoft.com/office/drawing/2014/main" id="{A5128FE4-A2B6-4262-A491-6276ED927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A79A78D3-A0B4-4477-9C6C-E451C978F8F0}"/>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8C82174B-FF7F-F82D-E0AB-39A448557246}"/>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67583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56020" y="1129152"/>
            <a:ext cx="4169028"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Absolute" pitchFamily="2" charset="0"/>
              </a:rPr>
              <a:t>ANTIVIRUS AND SECURITY:</a:t>
            </a:r>
          </a:p>
        </p:txBody>
      </p:sp>
      <p:sp>
        <p:nvSpPr>
          <p:cNvPr id="364547" name="Rectangle 3"/>
          <p:cNvSpPr>
            <a:spLocks noGrp="1" noChangeArrowheads="1"/>
          </p:cNvSpPr>
          <p:nvPr>
            <p:ph type="body" idx="1"/>
          </p:nvPr>
        </p:nvSpPr>
        <p:spPr>
          <a:xfrm>
            <a:off x="3912781" y="1621563"/>
            <a:ext cx="4824476"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8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When to scan: </a:t>
            </a:r>
            <a:r>
              <a:rPr lang="en-US"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You should scan your devices on regular intervals for any malware or viruses. The anti-virus solution should perform periodic scans on electronic/optical media, files received over networks, electronic mail attachments, downloads, and web traffic to identify and remove malicious software. Malicious code that is identified should be blocked, quarantined, and an alert is sent to the administrators.</a:t>
            </a:r>
            <a:endParaRPr lang="en-IN" sz="14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endParaRPr>
          </a:p>
        </p:txBody>
      </p:sp>
      <p:pic>
        <p:nvPicPr>
          <p:cNvPr id="11" name="image9.png">
            <a:extLst>
              <a:ext uri="{FF2B5EF4-FFF2-40B4-BE49-F238E27FC236}">
                <a16:creationId xmlns:a16="http://schemas.microsoft.com/office/drawing/2014/main" id="{8A445072-7219-4526-AD7C-6BBAAA383AF9}"/>
              </a:ext>
            </a:extLst>
          </p:cNvPr>
          <p:cNvPicPr/>
          <p:nvPr/>
        </p:nvPicPr>
        <p:blipFill>
          <a:blip r:embed="rId2"/>
          <a:srcRect/>
          <a:stretch>
            <a:fillRect/>
          </a:stretch>
        </p:blipFill>
        <p:spPr>
          <a:xfrm>
            <a:off x="156020" y="1792588"/>
            <a:ext cx="3454909" cy="2527434"/>
          </a:xfrm>
          <a:prstGeom prst="rect">
            <a:avLst/>
          </a:prstGeom>
          <a:ln/>
        </p:spPr>
      </p:pic>
      <p:grpSp>
        <p:nvGrpSpPr>
          <p:cNvPr id="5" name="Group 4">
            <a:extLst>
              <a:ext uri="{FF2B5EF4-FFF2-40B4-BE49-F238E27FC236}">
                <a16:creationId xmlns:a16="http://schemas.microsoft.com/office/drawing/2014/main" id="{D03FA87B-BB40-4588-9863-239531D02FD9}"/>
              </a:ext>
            </a:extLst>
          </p:cNvPr>
          <p:cNvGrpSpPr/>
          <p:nvPr/>
        </p:nvGrpSpPr>
        <p:grpSpPr>
          <a:xfrm>
            <a:off x="18303" y="86841"/>
            <a:ext cx="9107394" cy="4818460"/>
            <a:chOff x="36606" y="153570"/>
            <a:chExt cx="12155394" cy="6486035"/>
          </a:xfrm>
        </p:grpSpPr>
        <p:grpSp>
          <p:nvGrpSpPr>
            <p:cNvPr id="6" name="Group 5">
              <a:extLst>
                <a:ext uri="{FF2B5EF4-FFF2-40B4-BE49-F238E27FC236}">
                  <a16:creationId xmlns:a16="http://schemas.microsoft.com/office/drawing/2014/main" id="{7AC96F4F-3ED4-48B7-8DB5-5091DD6D585D}"/>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821CD5E4-9F8E-42C8-9660-685C3225B83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6A264E-AB52-48E6-BAD8-D0B91C821D65}"/>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Icon&#10;&#10;Description automatically generated with medium confidence">
              <a:extLst>
                <a:ext uri="{FF2B5EF4-FFF2-40B4-BE49-F238E27FC236}">
                  <a16:creationId xmlns:a16="http://schemas.microsoft.com/office/drawing/2014/main" id="{2AFE4F5B-95E1-46B3-876E-CDA19FC108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5C62E961-F8C0-484B-AA0C-7FC722C1BDF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C5ADABF3-8AE9-0A94-880F-54015C6295D4}"/>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2355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2413277" y="821217"/>
            <a:ext cx="4169028" cy="1006549"/>
          </a:xfrm>
        </p:spPr>
        <p:txBody>
          <a:bodyPr vert="horz" lIns="91440" tIns="45720" rIns="91440" bIns="45720" rtlCol="0" anchor="t">
            <a:normAutofit/>
          </a:bodyPr>
          <a:lstStyle/>
          <a:p>
            <a:pPr defTabSz="457200">
              <a:spcBef>
                <a:spcPct val="0"/>
              </a:spcBef>
            </a:pPr>
            <a:r>
              <a:rPr lang="en-US" sz="2800" b="0" i="0" kern="1200" dirty="0">
                <a:solidFill>
                  <a:schemeClr val="tx2"/>
                </a:solidFill>
                <a:latin typeface="+mn-lt"/>
              </a:rPr>
              <a:t>ANTIVIRUS AND SECURITY:</a:t>
            </a:r>
          </a:p>
        </p:txBody>
      </p:sp>
      <p:sp>
        <p:nvSpPr>
          <p:cNvPr id="364547" name="Rectangle 3"/>
          <p:cNvSpPr>
            <a:spLocks noGrp="1" noChangeArrowheads="1"/>
          </p:cNvSpPr>
          <p:nvPr>
            <p:ph type="body" idx="1"/>
          </p:nvPr>
        </p:nvSpPr>
        <p:spPr>
          <a:xfrm>
            <a:off x="549958" y="1279588"/>
            <a:ext cx="8044083" cy="2872465"/>
          </a:xfrm>
        </p:spPr>
        <p:txBody>
          <a:bodyPr vert="horz" lIns="91440" tIns="45720" rIns="91440" bIns="45720" rtlCol="0">
            <a:noAutofit/>
          </a:bodyPr>
          <a:lstStyle/>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iv.	Best Practices to adopt:</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1.	Virus protection should be installed on every machine on the network.</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2.	All antivirus clients, servers, and gateway products should be kept actively running and capable of generating audit logs at all times.</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3.	The master installation of the software should be enabled for automatic updates and periodic scans, and the servers should also have these features enabled.</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4.	The master installation should automatically push updates out to the systems and devices on the network.</a:t>
            </a:r>
          </a:p>
          <a:p>
            <a:pPr marL="0" lvl="0" indent="0" algn="just">
              <a:lnSpc>
                <a:spcPct val="115000"/>
              </a:lnSpc>
              <a:spcBef>
                <a:spcPts val="1000"/>
              </a:spcBef>
              <a:spcAft>
                <a:spcPts val="0"/>
              </a:spcAft>
              <a:buNone/>
            </a:pPr>
            <a:r>
              <a:rPr lang="en-US" sz="1200" u="none" strike="noStrike" dirty="0">
                <a:effectLst/>
                <a:latin typeface="Source Code Pro" panose="020B0509030403020204" pitchFamily="49" charset="0"/>
                <a:ea typeface="Source Code Pro" panose="020B0509030403020204" pitchFamily="49" charset="0"/>
                <a:cs typeface="Source Code Pro" panose="020B0509030403020204" pitchFamily="49" charset="0"/>
              </a:rPr>
              <a:t>5.	Unauthorized software on information systems should be promptly identified and prevented from executing in accordance with the list of authorized software programs and rules authorizing the terms and conditions of usage.</a:t>
            </a:r>
          </a:p>
        </p:txBody>
      </p:sp>
      <p:grpSp>
        <p:nvGrpSpPr>
          <p:cNvPr id="11" name="Group 10">
            <a:extLst>
              <a:ext uri="{FF2B5EF4-FFF2-40B4-BE49-F238E27FC236}">
                <a16:creationId xmlns:a16="http://schemas.microsoft.com/office/drawing/2014/main" id="{F0355E16-E729-44E5-BA06-FCFB47DD6697}"/>
              </a:ext>
            </a:extLst>
          </p:cNvPr>
          <p:cNvGrpSpPr/>
          <p:nvPr/>
        </p:nvGrpSpPr>
        <p:grpSpPr>
          <a:xfrm>
            <a:off x="36606" y="133678"/>
            <a:ext cx="9107394" cy="4818460"/>
            <a:chOff x="36606" y="153570"/>
            <a:chExt cx="12155394" cy="6486035"/>
          </a:xfrm>
        </p:grpSpPr>
        <p:grpSp>
          <p:nvGrpSpPr>
            <p:cNvPr id="12" name="Group 11">
              <a:extLst>
                <a:ext uri="{FF2B5EF4-FFF2-40B4-BE49-F238E27FC236}">
                  <a16:creationId xmlns:a16="http://schemas.microsoft.com/office/drawing/2014/main" id="{884CA778-5498-493A-BAD1-B46E3720F706}"/>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0EC72462-0A63-4FB6-ACC6-480740C1E00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641470DA-4F74-4A95-B8DB-A4F7B410504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Icon&#10;&#10;Description automatically generated with medium confidence">
              <a:extLst>
                <a:ext uri="{FF2B5EF4-FFF2-40B4-BE49-F238E27FC236}">
                  <a16:creationId xmlns:a16="http://schemas.microsoft.com/office/drawing/2014/main" id="{A0921FC4-8B20-431E-8260-228A86D90B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E4401F2B-C103-47FD-8215-167EACACE7B9}"/>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7F954B5A-CE39-16B6-76A6-93B4D8C2E273}"/>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99951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33678"/>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5" name="TextBox 4">
            <a:extLst>
              <a:ext uri="{FF2B5EF4-FFF2-40B4-BE49-F238E27FC236}">
                <a16:creationId xmlns:a16="http://schemas.microsoft.com/office/drawing/2014/main" id="{CD325828-9873-4882-B804-FD853A5C9F5A}"/>
              </a:ext>
            </a:extLst>
          </p:cNvPr>
          <p:cNvSpPr txBox="1"/>
          <p:nvPr/>
        </p:nvSpPr>
        <p:spPr>
          <a:xfrm>
            <a:off x="2351314" y="2727832"/>
            <a:ext cx="1206292" cy="369332"/>
          </a:xfrm>
          <a:prstGeom prst="rect">
            <a:avLst/>
          </a:prstGeom>
          <a:noFill/>
        </p:spPr>
        <p:txBody>
          <a:bodyPr wrap="none" rtlCol="0">
            <a:spAutoFit/>
          </a:bodyPr>
          <a:lstStyle/>
          <a:p>
            <a:r>
              <a:rPr lang="en-IN" dirty="0"/>
              <a:t>Thank you </a:t>
            </a:r>
          </a:p>
        </p:txBody>
      </p:sp>
      <p:sp>
        <p:nvSpPr>
          <p:cNvPr id="2" name="Rectangle 1">
            <a:extLst>
              <a:ext uri="{FF2B5EF4-FFF2-40B4-BE49-F238E27FC236}">
                <a16:creationId xmlns:a16="http://schemas.microsoft.com/office/drawing/2014/main" id="{E1C3E338-2A72-EEAA-900B-58174BB0E62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924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437968" y="900153"/>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 – Desktop</a:t>
            </a:r>
          </a:p>
        </p:txBody>
      </p:sp>
      <p:sp>
        <p:nvSpPr>
          <p:cNvPr id="364547" name="Rectangle 3"/>
          <p:cNvSpPr>
            <a:spLocks noGrp="1" noChangeArrowheads="1"/>
          </p:cNvSpPr>
          <p:nvPr>
            <p:ph type="body" idx="1"/>
          </p:nvPr>
        </p:nvSpPr>
        <p:spPr>
          <a:xfrm>
            <a:off x="921774" y="1257300"/>
            <a:ext cx="7076351"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		Scroll down and you will see the options for cookies and other site data. Click on that option.</a:t>
            </a: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endParaRPr lang="en-US" sz="1400" dirty="0">
              <a:latin typeface="Agency FB" panose="020B0503020202020204" pitchFamily="34" charset="0"/>
            </a:endParaRPr>
          </a:p>
        </p:txBody>
      </p:sp>
      <p:pic>
        <p:nvPicPr>
          <p:cNvPr id="1025" name="image40.png">
            <a:extLst>
              <a:ext uri="{FF2B5EF4-FFF2-40B4-BE49-F238E27FC236}">
                <a16:creationId xmlns:a16="http://schemas.microsoft.com/office/drawing/2014/main" id="{8FF4A2E0-73CC-4B66-9C51-3AABABCFF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127"/>
          <a:stretch>
            <a:fillRect/>
          </a:stretch>
        </p:blipFill>
        <p:spPr bwMode="auto">
          <a:xfrm>
            <a:off x="541931" y="1725394"/>
            <a:ext cx="5943600" cy="31781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C00CBF7-6BAF-4E21-93CD-7BEDFD43C4D8}"/>
              </a:ext>
            </a:extLst>
          </p:cNvPr>
          <p:cNvSpPr>
            <a:spLocks noChangeArrowheads="1"/>
          </p:cNvSpPr>
          <p:nvPr/>
        </p:nvSpPr>
        <p:spPr bwMode="auto">
          <a:xfrm>
            <a:off x="1437968" y="5556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20" name="Group 19">
            <a:extLst>
              <a:ext uri="{FF2B5EF4-FFF2-40B4-BE49-F238E27FC236}">
                <a16:creationId xmlns:a16="http://schemas.microsoft.com/office/drawing/2014/main" id="{A4C5FB02-506B-4104-A3AA-CB55705C5A61}"/>
              </a:ext>
            </a:extLst>
          </p:cNvPr>
          <p:cNvGrpSpPr/>
          <p:nvPr/>
        </p:nvGrpSpPr>
        <p:grpSpPr>
          <a:xfrm>
            <a:off x="36606" y="110818"/>
            <a:ext cx="9107394" cy="4818460"/>
            <a:chOff x="36606" y="153570"/>
            <a:chExt cx="12155394" cy="6486035"/>
          </a:xfrm>
        </p:grpSpPr>
        <p:grpSp>
          <p:nvGrpSpPr>
            <p:cNvPr id="21" name="Group 20">
              <a:extLst>
                <a:ext uri="{FF2B5EF4-FFF2-40B4-BE49-F238E27FC236}">
                  <a16:creationId xmlns:a16="http://schemas.microsoft.com/office/drawing/2014/main" id="{D3009623-0BF0-4744-B9BD-D9F90A1CCB7D}"/>
                </a:ext>
              </a:extLst>
            </p:cNvPr>
            <p:cNvGrpSpPr/>
            <p:nvPr/>
          </p:nvGrpSpPr>
          <p:grpSpPr>
            <a:xfrm>
              <a:off x="36606" y="893490"/>
              <a:ext cx="12155394" cy="5746115"/>
              <a:chOff x="53574" y="759313"/>
              <a:chExt cx="12155394" cy="5746115"/>
            </a:xfrm>
          </p:grpSpPr>
          <p:sp>
            <p:nvSpPr>
              <p:cNvPr id="25" name="Rectangle 24">
                <a:extLst>
                  <a:ext uri="{FF2B5EF4-FFF2-40B4-BE49-F238E27FC236}">
                    <a16:creationId xmlns:a16="http://schemas.microsoft.com/office/drawing/2014/main" id="{FD621FBF-D1D8-4C6E-9BF8-CEDCF649742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6B26655-775B-437B-BCC7-537E09742F05}"/>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descr="Icon&#10;&#10;Description automatically generated with medium confidence">
              <a:extLst>
                <a:ext uri="{FF2B5EF4-FFF2-40B4-BE49-F238E27FC236}">
                  <a16:creationId xmlns:a16="http://schemas.microsoft.com/office/drawing/2014/main" id="{CED0DFF3-BA89-4B23-B43D-8F39477B6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D023D2CE-5040-4B79-98FF-FDAF34C0703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E73429E1-4ACB-FFA4-AF1E-DF6906DEDE5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97872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590005" y="835471"/>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A.	SAFE BROWSING – Desktop</a:t>
            </a:r>
          </a:p>
        </p:txBody>
      </p:sp>
      <p:sp>
        <p:nvSpPr>
          <p:cNvPr id="364547" name="Rectangle 3"/>
          <p:cNvSpPr>
            <a:spLocks noGrp="1" noChangeArrowheads="1"/>
          </p:cNvSpPr>
          <p:nvPr>
            <p:ph type="body" idx="1"/>
          </p:nvPr>
        </p:nvSpPr>
        <p:spPr>
          <a:xfrm>
            <a:off x="347138" y="1214017"/>
            <a:ext cx="2615650"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400" dirty="0">
                <a:latin typeface="Agency FB" panose="020B0503020202020204" pitchFamily="34" charset="0"/>
              </a:rPr>
              <a:t>By clicking on the cookies option, you will be redirected to the following webpage and from here you can actually control your cookies.</a:t>
            </a: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endParaRPr lang="en-US" sz="1400" dirty="0">
              <a:latin typeface="Agency FB" panose="020B0503020202020204" pitchFamily="34" charset="0"/>
            </a:endParaRPr>
          </a:p>
          <a:p>
            <a:pPr marL="146050" indent="0" defTabSz="457200">
              <a:lnSpc>
                <a:spcPct val="90000"/>
              </a:lnSpc>
              <a:spcBef>
                <a:spcPts val="1000"/>
              </a:spcBef>
              <a:buSzPct val="80000"/>
              <a:buNone/>
            </a:pPr>
            <a:r>
              <a:rPr lang="en-US" sz="1400" dirty="0">
                <a:latin typeface="Agency FB" panose="020B0503020202020204" pitchFamily="34" charset="0"/>
              </a:rPr>
              <a:t>NOTE:  Deleting or clearing cookies may worsen your browsing experience as cookies store data and keep you logged in the websites. Clearing cookies will log you out from all the websites.</a:t>
            </a:r>
          </a:p>
        </p:txBody>
      </p:sp>
      <p:sp>
        <p:nvSpPr>
          <p:cNvPr id="3" name="Rectangle 3">
            <a:extLst>
              <a:ext uri="{FF2B5EF4-FFF2-40B4-BE49-F238E27FC236}">
                <a16:creationId xmlns:a16="http://schemas.microsoft.com/office/drawing/2014/main" id="{8C00CBF7-6BAF-4E21-93CD-7BEDFD43C4D8}"/>
              </a:ext>
            </a:extLst>
          </p:cNvPr>
          <p:cNvSpPr>
            <a:spLocks noChangeArrowheads="1"/>
          </p:cNvSpPr>
          <p:nvPr/>
        </p:nvSpPr>
        <p:spPr bwMode="auto">
          <a:xfrm>
            <a:off x="1437968" y="5556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2" name="image37.png">
            <a:extLst>
              <a:ext uri="{FF2B5EF4-FFF2-40B4-BE49-F238E27FC236}">
                <a16:creationId xmlns:a16="http://schemas.microsoft.com/office/drawing/2014/main" id="{6A92A54B-F3FE-4535-AAC8-78BC2FA048BC}"/>
              </a:ext>
            </a:extLst>
          </p:cNvPr>
          <p:cNvPicPr/>
          <p:nvPr/>
        </p:nvPicPr>
        <p:blipFill>
          <a:blip r:embed="rId3"/>
          <a:srcRect b="5127"/>
          <a:stretch>
            <a:fillRect/>
          </a:stretch>
        </p:blipFill>
        <p:spPr>
          <a:xfrm>
            <a:off x="3172972" y="1482364"/>
            <a:ext cx="5943600" cy="3171825"/>
          </a:xfrm>
          <a:prstGeom prst="rect">
            <a:avLst/>
          </a:prstGeom>
          <a:ln/>
        </p:spPr>
      </p:pic>
      <p:grpSp>
        <p:nvGrpSpPr>
          <p:cNvPr id="36" name="Group 35">
            <a:extLst>
              <a:ext uri="{FF2B5EF4-FFF2-40B4-BE49-F238E27FC236}">
                <a16:creationId xmlns:a16="http://schemas.microsoft.com/office/drawing/2014/main" id="{4AA61EE7-3634-4CF8-A32A-230F65E89872}"/>
              </a:ext>
            </a:extLst>
          </p:cNvPr>
          <p:cNvGrpSpPr/>
          <p:nvPr/>
        </p:nvGrpSpPr>
        <p:grpSpPr>
          <a:xfrm>
            <a:off x="36606" y="110818"/>
            <a:ext cx="9107394" cy="4818460"/>
            <a:chOff x="36606" y="153570"/>
            <a:chExt cx="12155394" cy="6486035"/>
          </a:xfrm>
        </p:grpSpPr>
        <p:grpSp>
          <p:nvGrpSpPr>
            <p:cNvPr id="37" name="Group 36">
              <a:extLst>
                <a:ext uri="{FF2B5EF4-FFF2-40B4-BE49-F238E27FC236}">
                  <a16:creationId xmlns:a16="http://schemas.microsoft.com/office/drawing/2014/main" id="{92BB13B5-0F50-4597-A21B-D694D173E561}"/>
                </a:ext>
              </a:extLst>
            </p:cNvPr>
            <p:cNvGrpSpPr/>
            <p:nvPr/>
          </p:nvGrpSpPr>
          <p:grpSpPr>
            <a:xfrm>
              <a:off x="36606" y="893490"/>
              <a:ext cx="12155394" cy="5746115"/>
              <a:chOff x="53574" y="759313"/>
              <a:chExt cx="12155394" cy="5746115"/>
            </a:xfrm>
          </p:grpSpPr>
          <p:sp>
            <p:nvSpPr>
              <p:cNvPr id="41" name="Rectangle 40">
                <a:extLst>
                  <a:ext uri="{FF2B5EF4-FFF2-40B4-BE49-F238E27FC236}">
                    <a16:creationId xmlns:a16="http://schemas.microsoft.com/office/drawing/2014/main" id="{147E548A-848D-4653-B724-757A2769189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60DECC-7886-43D6-8E33-D40DA8BAAB6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Icon&#10;&#10;Description automatically generated with medium confidence">
              <a:extLst>
                <a:ext uri="{FF2B5EF4-FFF2-40B4-BE49-F238E27FC236}">
                  <a16:creationId xmlns:a16="http://schemas.microsoft.com/office/drawing/2014/main" id="{C1F72466-937D-4BFA-9606-03456E421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04CD9F51-8DC1-4AAF-96F2-CA2159587CC7}"/>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Rectangle 1">
            <a:extLst>
              <a:ext uri="{FF2B5EF4-FFF2-40B4-BE49-F238E27FC236}">
                <a16:creationId xmlns:a16="http://schemas.microsoft.com/office/drawing/2014/main" id="{B9E09B0D-62F9-D12C-0745-C39FE5C7CE1A}"/>
              </a:ext>
            </a:extLst>
          </p:cNvPr>
          <p:cNvSpPr/>
          <p:nvPr/>
        </p:nvSpPr>
        <p:spPr>
          <a:xfrm>
            <a:off x="36606" y="39475"/>
            <a:ext cx="2058894" cy="752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94294891"/>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E445FE33-5833-44C6-B24A-73B182C31C2E}" vid="{893767B0-647B-483A-B0A0-2179463F3FC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3413</TotalTime>
  <Words>6577</Words>
  <Application>Microsoft Office PowerPoint</Application>
  <PresentationFormat>On-screen Show (16:9)</PresentationFormat>
  <Paragraphs>401</Paragraphs>
  <Slides>73</Slides>
  <Notes>22</Notes>
  <HiddenSlides>18</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7" baseType="lpstr">
      <vt:lpstr>Source Code Pro</vt:lpstr>
      <vt:lpstr>Arial</vt:lpstr>
      <vt:lpstr>inherit</vt:lpstr>
      <vt:lpstr>Absolute</vt:lpstr>
      <vt:lpstr>Agency FB</vt:lpstr>
      <vt:lpstr>Calibri</vt:lpstr>
      <vt:lpstr>Montserrat SemiBold</vt:lpstr>
      <vt:lpstr>Wingdings 3</vt:lpstr>
      <vt:lpstr>MuseoSans</vt:lpstr>
      <vt:lpstr>Calibri Light</vt:lpstr>
      <vt:lpstr>Arial</vt:lpstr>
      <vt:lpstr>Wingdings</vt:lpstr>
      <vt:lpstr>Theme1</vt:lpstr>
      <vt:lpstr>Bitmap Image</vt:lpstr>
      <vt:lpstr>PowerPoint Presentation</vt:lpstr>
      <vt:lpstr>PowerPoint Presentation</vt:lpstr>
      <vt:lpstr>PowerPoint Presentation</vt:lpstr>
      <vt:lpstr>PowerPoint Presentation</vt:lpstr>
      <vt:lpstr>A. SAFE BROWSING</vt:lpstr>
      <vt:lpstr>SAFE BROWSING</vt:lpstr>
      <vt:lpstr>PowerPoint Presentation</vt:lpstr>
      <vt:lpstr>A. SAFE BROWSING – Desktop</vt:lpstr>
      <vt:lpstr>A. SAFE BROWSING – Desktop</vt:lpstr>
      <vt:lpstr>PowerPoint Presentation</vt:lpstr>
      <vt:lpstr>PowerPoint Presentation</vt:lpstr>
      <vt:lpstr>PowerPoint Presentation</vt:lpstr>
      <vt:lpstr>PowerPoint Presentation</vt:lpstr>
      <vt:lpstr>PowerPoint Presentation</vt:lpstr>
      <vt:lpstr>PowerPoint Presentation</vt:lpstr>
      <vt:lpstr>A. SAFE BROWSING</vt:lpstr>
      <vt:lpstr>A. SAFE BROWSING</vt:lpstr>
      <vt:lpstr>A. SAFE BROWSING</vt:lpstr>
      <vt:lpstr>Social Media</vt:lpstr>
      <vt:lpstr>PowerPoint Presentation</vt:lpstr>
      <vt:lpstr>SOCIAL MEDIA - Facebook</vt:lpstr>
      <vt:lpstr>PowerPoint Presentation</vt:lpstr>
      <vt:lpstr>SOCIAL MEDIA - Facebook</vt:lpstr>
      <vt:lpstr>PowerPoint Presentation</vt:lpstr>
      <vt:lpstr>SOCIAL MEDIA - Facebook</vt:lpstr>
      <vt:lpstr>SOCIAL MEDIA - Instagram</vt:lpstr>
      <vt:lpstr>PowerPoint Presentation</vt:lpstr>
      <vt:lpstr>SOCIAL MEDIA - Instagram</vt:lpstr>
      <vt:lpstr>SOCIAL MEDIA - Instagram</vt:lpstr>
      <vt:lpstr>SOCIAL MEDIA - Instagram</vt:lpstr>
      <vt:lpstr>SOCIAL MEDIA - Twitter</vt:lpstr>
      <vt:lpstr>SOCIAL MEDIA - Twitter</vt:lpstr>
      <vt:lpstr>SOCIAL MEDIA - WhatsApp</vt:lpstr>
      <vt:lpstr>SOCIAL MEDIA - WhatsApp</vt:lpstr>
      <vt:lpstr>SOCIAL MEDIA - YouTube</vt:lpstr>
      <vt:lpstr>PowerPoint Presentation</vt:lpstr>
      <vt:lpstr>Understanding Operating Systems</vt:lpstr>
      <vt:lpstr>SAFE PRACTICES AND SECURITY:</vt:lpstr>
      <vt:lpstr>SAFE PRACTICES AND SECURITY:</vt:lpstr>
      <vt:lpstr>SAFE PRACTICES AND SECURITY:</vt:lpstr>
      <vt:lpstr>PowerPoint Presentation</vt:lpstr>
      <vt:lpstr>SAFE PRACTICES AND SECURITY:</vt:lpstr>
      <vt:lpstr>C. APP STORE AND PLAY STORE:</vt:lpstr>
      <vt:lpstr>C. APP STORE AND PLAY STORE:</vt:lpstr>
      <vt:lpstr>C. APP STORE AND PLAY STORE:</vt:lpstr>
      <vt:lpstr>b. CHECKING WEBSITE SECURITY:</vt:lpstr>
      <vt:lpstr>D. MOBILE SECURITY FEATURES: Android </vt:lpstr>
      <vt:lpstr>E. DIGITAL IDENTITY: a. How to find out if your email ID is hacked?</vt:lpstr>
      <vt:lpstr>PowerPoint Presentation</vt:lpstr>
      <vt:lpstr>E. DIGITAL IDENTITY: b. What should you do if your ID is hacked?</vt:lpstr>
      <vt:lpstr>E. DIGITAL IDENTITY: b. What should you do if your ID is hacked?</vt:lpstr>
      <vt:lpstr>E. DIGITAL IDENTITY: c. What is IP address and importance:</vt:lpstr>
      <vt:lpstr>E. DIGITAL IDENTITY: d. How to trace and track IP addresses</vt:lpstr>
      <vt:lpstr>F. Website and its fundamentals a. Websites and Webpages:</vt:lpstr>
      <vt:lpstr>F. Website and its fundamentals b. Hyperlinks</vt:lpstr>
      <vt:lpstr>F. Website and its fundamentals c. Web Browser</vt:lpstr>
      <vt:lpstr>F. Website and its fundamentals d. Anatomy of a URL</vt:lpstr>
      <vt:lpstr>PowerPoint Presentation</vt:lpstr>
      <vt:lpstr>PowerPoint Presentation</vt:lpstr>
      <vt:lpstr>PowerPoint Presentation</vt:lpstr>
      <vt:lpstr>PowerPoint Presentation</vt:lpstr>
      <vt:lpstr>C. APP STORE AND PLAY STORE:</vt:lpstr>
      <vt:lpstr>PowerPoint Presentation</vt:lpstr>
      <vt:lpstr>PowerPoint Presentation</vt:lpstr>
      <vt:lpstr>PowerPoint Presentation</vt:lpstr>
      <vt:lpstr>PowerPoint Presentation</vt:lpstr>
      <vt:lpstr>PowerPoint Presentation</vt:lpstr>
      <vt:lpstr>ANTIVIRUS AND SECURITY:</vt:lpstr>
      <vt:lpstr>ANTIVIRUS AND SECURITY:</vt:lpstr>
      <vt:lpstr>ANTIVIRUS AND SECURITY:</vt:lpstr>
      <vt:lpstr>ANTIVIRUS AND SECURITY:</vt:lpstr>
      <vt:lpstr>ANTIVIRUS AND SECURITY: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use of Social Media</dc:title>
  <dc:creator>Balwan Singh</dc:creator>
  <cp:lastModifiedBy>kavitha chengala gowthavaram</cp:lastModifiedBy>
  <cp:revision>141</cp:revision>
  <dcterms:created xsi:type="dcterms:W3CDTF">2020-11-22T08:54:48Z</dcterms:created>
  <dcterms:modified xsi:type="dcterms:W3CDTF">2023-01-19T20:47:51Z</dcterms:modified>
</cp:coreProperties>
</file>